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5"/>
  </p:notesMasterIdLst>
  <p:sldIdLst>
    <p:sldId id="261" r:id="rId5"/>
    <p:sldId id="283" r:id="rId6"/>
    <p:sldId id="264" r:id="rId7"/>
    <p:sldId id="260" r:id="rId8"/>
    <p:sldId id="262" r:id="rId9"/>
    <p:sldId id="267" r:id="rId10"/>
    <p:sldId id="268" r:id="rId11"/>
    <p:sldId id="269" r:id="rId12"/>
    <p:sldId id="270" r:id="rId13"/>
    <p:sldId id="292" r:id="rId14"/>
    <p:sldId id="284" r:id="rId15"/>
    <p:sldId id="293" r:id="rId16"/>
    <p:sldId id="294" r:id="rId17"/>
    <p:sldId id="287" r:id="rId18"/>
    <p:sldId id="288" r:id="rId19"/>
    <p:sldId id="289" r:id="rId20"/>
    <p:sldId id="290" r:id="rId21"/>
    <p:sldId id="291" r:id="rId22"/>
    <p:sldId id="295" r:id="rId23"/>
    <p:sldId id="297" r:id="rId24"/>
    <p:sldId id="271" r:id="rId25"/>
    <p:sldId id="296" r:id="rId26"/>
    <p:sldId id="306" r:id="rId27"/>
    <p:sldId id="286" r:id="rId28"/>
    <p:sldId id="302" r:id="rId29"/>
    <p:sldId id="298" r:id="rId30"/>
    <p:sldId id="300" r:id="rId31"/>
    <p:sldId id="299" r:id="rId32"/>
    <p:sldId id="303" r:id="rId33"/>
    <p:sldId id="301" r:id="rId34"/>
    <p:sldId id="273" r:id="rId35"/>
    <p:sldId id="277" r:id="rId36"/>
    <p:sldId id="278" r:id="rId37"/>
    <p:sldId id="281" r:id="rId38"/>
    <p:sldId id="280" r:id="rId39"/>
    <p:sldId id="304" r:id="rId40"/>
    <p:sldId id="279" r:id="rId41"/>
    <p:sldId id="285" r:id="rId42"/>
    <p:sldId id="305" r:id="rId43"/>
    <p:sldId id="276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8C3FC5"/>
    <a:srgbClr val="4D4D4D"/>
    <a:srgbClr val="860000"/>
    <a:srgbClr val="FFFFFF"/>
    <a:srgbClr val="4D575D"/>
    <a:srgbClr val="D84141"/>
    <a:srgbClr val="DE5D5D"/>
    <a:srgbClr val="019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FEF61B-2797-4521-B44C-3A454D62990A}" v="73" dt="2021-06-23T23:37:48.2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12" autoAdjust="0"/>
    <p:restoredTop sz="94373" autoAdjust="0"/>
  </p:normalViewPr>
  <p:slideViewPr>
    <p:cSldViewPr snapToGrid="0">
      <p:cViewPr varScale="1">
        <p:scale>
          <a:sx n="100" d="100"/>
          <a:sy n="100" d="100"/>
        </p:scale>
        <p:origin x="43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88373-8F60-4DE8-8A2A-8B7032B4BA6D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D9940-CB0D-4CD2-A8C0-10AAAB194EC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2431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D9940-CB0D-4CD2-A8C0-10AAAB194EC4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6281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D9940-CB0D-4CD2-A8C0-10AAAB194EC4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3909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D9940-CB0D-4CD2-A8C0-10AAAB194EC4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0571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D9940-CB0D-4CD2-A8C0-10AAAB194EC4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004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‹#›</a:t>
            </a:fld>
            <a:endParaRPr lang="pt-PT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E6EBC8-FEB2-4AA7-BDB9-C4F4F4E4E2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-68260"/>
            <a:ext cx="7646035" cy="675321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655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156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0468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94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867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0792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347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6153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6699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73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97552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2265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40314-12CC-4CB5-B803-AFB9CE1BDD93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755DF-F9CE-4F2E-B033-BD968BC73A5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012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8.png"/><Relationship Id="rId5" Type="http://schemas.openxmlformats.org/officeDocument/2006/relationships/image" Target="../media/image17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8.png"/><Relationship Id="rId5" Type="http://schemas.openxmlformats.org/officeDocument/2006/relationships/image" Target="../media/image17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3468B4EF-BB59-4A17-A24D-3A19AE10329D}"/>
              </a:ext>
            </a:extLst>
          </p:cNvPr>
          <p:cNvSpPr txBox="1"/>
          <p:nvPr/>
        </p:nvSpPr>
        <p:spPr>
          <a:xfrm>
            <a:off x="0" y="677025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EPILEPSY SEIZURE DETECTION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EF9BEC3-79FC-435C-91F9-DAE171D7420D}"/>
              </a:ext>
            </a:extLst>
          </p:cNvPr>
          <p:cNvSpPr txBox="1"/>
          <p:nvPr/>
        </p:nvSpPr>
        <p:spPr>
          <a:xfrm>
            <a:off x="0" y="155609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90">
                <a:solidFill>
                  <a:srgbClr val="4D575D"/>
                </a:solidFill>
                <a:latin typeface="Klavika Lt" panose="02000000000000000000" pitchFamily="50" charset="0"/>
              </a:rPr>
              <a:t> A Wearable Prototype for Patient Monitoring and Clinical Research</a:t>
            </a:r>
            <a:endParaRPr lang="pt-PT" spc="90">
              <a:solidFill>
                <a:srgbClr val="4D575D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1C947D-3B2B-4A61-A678-84002B9690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06" y="2099248"/>
            <a:ext cx="6917620" cy="38019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812F1C6-AEAE-4C6D-98E7-940E6CAFC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175" y="2701095"/>
            <a:ext cx="885413" cy="34946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D7894-6769-4411-B61F-5569FAA970CC}"/>
              </a:ext>
            </a:extLst>
          </p:cNvPr>
          <p:cNvSpPr txBox="1"/>
          <p:nvPr/>
        </p:nvSpPr>
        <p:spPr>
          <a:xfrm>
            <a:off x="-1" y="192099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Klavika Lt" panose="02000000000000000000" pitchFamily="50" charset="0"/>
              </a:rPr>
              <a:t>      </a:t>
            </a:r>
            <a:r>
              <a:rPr lang="en-US" sz="1600">
                <a:solidFill>
                  <a:srgbClr val="4D575D"/>
                </a:solidFill>
                <a:latin typeface="Klavika Lt" panose="02000000000000000000" pitchFamily="50" charset="0"/>
              </a:rPr>
              <a:t>89794 | Diogo Vieira           Afonso Ferreira | 86689</a:t>
            </a:r>
            <a:endParaRPr lang="pt-PT">
              <a:solidFill>
                <a:srgbClr val="4D57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94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8ACA442-B217-4CBF-9955-DDCD1DB9C011}"/>
              </a:ext>
            </a:extLst>
          </p:cNvPr>
          <p:cNvSpPr/>
          <p:nvPr/>
        </p:nvSpPr>
        <p:spPr>
          <a:xfrm>
            <a:off x="4306052" y="4103972"/>
            <a:ext cx="4381488" cy="20674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SEIZURE DETECTION PIPELINE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0B0897-0DF5-4824-8EFD-4C0974F56CF8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5B83FF-8591-4E07-86D7-6944BFD7DF5F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5959522-EBB4-4CEC-893E-FF6955BEA427}"/>
              </a:ext>
            </a:extLst>
          </p:cNvPr>
          <p:cNvSpPr/>
          <p:nvPr/>
        </p:nvSpPr>
        <p:spPr>
          <a:xfrm>
            <a:off x="365119" y="2913831"/>
            <a:ext cx="1601793" cy="68464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DATASET 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1E3EB-3C1D-46DA-B9F8-108CA175EE37}"/>
              </a:ext>
            </a:extLst>
          </p:cNvPr>
          <p:cNvSpPr/>
          <p:nvPr/>
        </p:nvSpPr>
        <p:spPr>
          <a:xfrm>
            <a:off x="2322507" y="2913831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8C3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PREPROCESSING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D1A0C9-A428-4280-B309-C5F9CDF1D511}"/>
              </a:ext>
            </a:extLst>
          </p:cNvPr>
          <p:cNvCxnSpPr>
            <a:cxnSpLocks/>
          </p:cNvCxnSpPr>
          <p:nvPr/>
        </p:nvCxnSpPr>
        <p:spPr>
          <a:xfrm>
            <a:off x="1957780" y="3235425"/>
            <a:ext cx="29012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A2E4-E1EA-4BAF-A1E9-1C6487E8D12F}"/>
              </a:ext>
            </a:extLst>
          </p:cNvPr>
          <p:cNvSpPr/>
          <p:nvPr/>
        </p:nvSpPr>
        <p:spPr>
          <a:xfrm>
            <a:off x="4489445" y="2893103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8C3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DATA PARTITION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FA323A-311B-44F8-8991-EA079D273CBE}"/>
              </a:ext>
            </a:extLst>
          </p:cNvPr>
          <p:cNvCxnSpPr>
            <a:cxnSpLocks/>
          </p:cNvCxnSpPr>
          <p:nvPr/>
        </p:nvCxnSpPr>
        <p:spPr>
          <a:xfrm>
            <a:off x="6300788" y="3214697"/>
            <a:ext cx="29012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8F80CAD-062F-415A-94BB-FC2258AE04F0}"/>
              </a:ext>
            </a:extLst>
          </p:cNvPr>
          <p:cNvSpPr/>
          <p:nvPr/>
        </p:nvSpPr>
        <p:spPr>
          <a:xfrm>
            <a:off x="6713532" y="2893103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FEATURE EXTRACTION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AAACC5-6D94-4888-B614-819F8192B111}"/>
              </a:ext>
            </a:extLst>
          </p:cNvPr>
          <p:cNvCxnSpPr>
            <a:cxnSpLocks/>
          </p:cNvCxnSpPr>
          <p:nvPr/>
        </p:nvCxnSpPr>
        <p:spPr>
          <a:xfrm>
            <a:off x="7658101" y="3577747"/>
            <a:ext cx="0" cy="54460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DF274C-16DE-4B81-BF13-8DC54ED390A8}"/>
              </a:ext>
            </a:extLst>
          </p:cNvPr>
          <p:cNvCxnSpPr>
            <a:cxnSpLocks/>
          </p:cNvCxnSpPr>
          <p:nvPr/>
        </p:nvCxnSpPr>
        <p:spPr>
          <a:xfrm>
            <a:off x="6300788" y="3214697"/>
            <a:ext cx="290120" cy="19327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DB578A-9F69-45E7-BC67-FC29A1AEC0E3}"/>
              </a:ext>
            </a:extLst>
          </p:cNvPr>
          <p:cNvCxnSpPr>
            <a:cxnSpLocks/>
          </p:cNvCxnSpPr>
          <p:nvPr/>
        </p:nvCxnSpPr>
        <p:spPr>
          <a:xfrm flipV="1">
            <a:off x="6300788" y="3021421"/>
            <a:ext cx="290120" cy="19327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7486E-6778-4949-BA80-98A6F537468F}"/>
              </a:ext>
            </a:extLst>
          </p:cNvPr>
          <p:cNvSpPr/>
          <p:nvPr/>
        </p:nvSpPr>
        <p:spPr>
          <a:xfrm>
            <a:off x="6713532" y="4431087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THRESHOLD GRID-SEARCH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D154445-73DA-40BC-8F89-9F1CFABA7723}"/>
              </a:ext>
            </a:extLst>
          </p:cNvPr>
          <p:cNvCxnSpPr>
            <a:cxnSpLocks/>
          </p:cNvCxnSpPr>
          <p:nvPr/>
        </p:nvCxnSpPr>
        <p:spPr>
          <a:xfrm flipH="1">
            <a:off x="6402303" y="4773409"/>
            <a:ext cx="311229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6F0DCE8-7E41-4AD7-9D3C-E0F8239F6C9B}"/>
              </a:ext>
            </a:extLst>
          </p:cNvPr>
          <p:cNvSpPr/>
          <p:nvPr/>
        </p:nvSpPr>
        <p:spPr>
          <a:xfrm>
            <a:off x="4489444" y="4431087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THRESHOLD SELECTION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838F52-59DC-4840-B6F6-49015706FFC6}"/>
              </a:ext>
            </a:extLst>
          </p:cNvPr>
          <p:cNvSpPr/>
          <p:nvPr/>
        </p:nvSpPr>
        <p:spPr>
          <a:xfrm>
            <a:off x="2322507" y="4431087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REAL TIME DETECTION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291F54-4959-4799-8DCE-866B6AE68BE7}"/>
              </a:ext>
            </a:extLst>
          </p:cNvPr>
          <p:cNvSpPr txBox="1"/>
          <p:nvPr/>
        </p:nvSpPr>
        <p:spPr>
          <a:xfrm>
            <a:off x="4616452" y="5554049"/>
            <a:ext cx="3948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b="1">
                <a:solidFill>
                  <a:srgbClr val="4D4D4D"/>
                </a:solidFill>
              </a:rPr>
              <a:t>MODEL TRAINING / OPTIMIZATION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536949-8C86-4364-8A56-375FC9CFF035}"/>
              </a:ext>
            </a:extLst>
          </p:cNvPr>
          <p:cNvSpPr/>
          <p:nvPr/>
        </p:nvSpPr>
        <p:spPr>
          <a:xfrm>
            <a:off x="4306052" y="2551695"/>
            <a:ext cx="4381488" cy="3619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9DB380-D408-41D2-A171-303F4B419DF9}"/>
              </a:ext>
            </a:extLst>
          </p:cNvPr>
          <p:cNvSpPr txBox="1"/>
          <p:nvPr/>
        </p:nvSpPr>
        <p:spPr>
          <a:xfrm>
            <a:off x="4471392" y="2111717"/>
            <a:ext cx="3948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b="1">
                <a:solidFill>
                  <a:srgbClr val="4D4D4D"/>
                </a:solidFill>
              </a:rPr>
              <a:t>SEMI-AUTOMATED ALGORITHM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A81742-3C22-4F89-AF3E-24B79C773030}"/>
              </a:ext>
            </a:extLst>
          </p:cNvPr>
          <p:cNvCxnSpPr>
            <a:cxnSpLocks/>
          </p:cNvCxnSpPr>
          <p:nvPr/>
        </p:nvCxnSpPr>
        <p:spPr>
          <a:xfrm>
            <a:off x="4133850" y="3235425"/>
            <a:ext cx="29012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FE11F1-A05E-4244-9B24-322453AD8D8D}"/>
              </a:ext>
            </a:extLst>
          </p:cNvPr>
          <p:cNvCxnSpPr>
            <a:cxnSpLocks/>
          </p:cNvCxnSpPr>
          <p:nvPr/>
        </p:nvCxnSpPr>
        <p:spPr>
          <a:xfrm flipH="1">
            <a:off x="4178215" y="4773409"/>
            <a:ext cx="311229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AABF80C-EFC3-4BDB-B57A-05F498E30A90}"/>
              </a:ext>
            </a:extLst>
          </p:cNvPr>
          <p:cNvSpPr/>
          <p:nvPr/>
        </p:nvSpPr>
        <p:spPr>
          <a:xfrm>
            <a:off x="1685925" y="2696469"/>
            <a:ext cx="447675" cy="4020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98383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DATASETS</a:t>
            </a:r>
          </a:p>
        </p:txBody>
      </p:sp>
      <p:graphicFrame>
        <p:nvGraphicFramePr>
          <p:cNvPr id="6" name="Tabela 2">
            <a:extLst>
              <a:ext uri="{FF2B5EF4-FFF2-40B4-BE49-F238E27FC236}">
                <a16:creationId xmlns:a16="http://schemas.microsoft.com/office/drawing/2014/main" id="{2C30DCF2-11C1-416A-8783-EEA8867CE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044008"/>
              </p:ext>
            </p:extLst>
          </p:nvPr>
        </p:nvGraphicFramePr>
        <p:xfrm>
          <a:off x="2481497" y="1912648"/>
          <a:ext cx="4162524" cy="3799971"/>
        </p:xfrm>
        <a:graphic>
          <a:graphicData uri="http://schemas.openxmlformats.org/drawingml/2006/table">
            <a:tbl>
              <a:tblPr firstRow="1" bandRow="1">
                <a:solidFill>
                  <a:srgbClr val="F0F0F0">
                    <a:alpha val="49020"/>
                  </a:srgbClr>
                </a:solidFill>
                <a:tableStyleId>{5C22544A-7EE6-4342-B048-85BDC9FD1C3A}</a:tableStyleId>
              </a:tblPr>
              <a:tblGrid>
                <a:gridCol w="2081262">
                  <a:extLst>
                    <a:ext uri="{9D8B030D-6E8A-4147-A177-3AD203B41FA5}">
                      <a16:colId xmlns:a16="http://schemas.microsoft.com/office/drawing/2014/main" val="1254199937"/>
                    </a:ext>
                  </a:extLst>
                </a:gridCol>
                <a:gridCol w="2081262">
                  <a:extLst>
                    <a:ext uri="{9D8B030D-6E8A-4147-A177-3AD203B41FA5}">
                      <a16:colId xmlns:a16="http://schemas.microsoft.com/office/drawing/2014/main" val="405648915"/>
                    </a:ext>
                  </a:extLst>
                </a:gridCol>
              </a:tblGrid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pt-PT" sz="20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ACTIVITY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DATASETS</a:t>
                      </a:r>
                      <a:endParaRPr lang="pt-PT" sz="2000" i="1" baseline="-25000">
                        <a:solidFill>
                          <a:schemeClr val="bg1">
                            <a:lumMod val="65000"/>
                          </a:schemeClr>
                        </a:solidFill>
                        <a:latin typeface="Klavika Md" panose="020000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734410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pt-PT" sz="20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Standing</a:t>
                      </a:r>
                      <a:r>
                        <a:rPr lang="pt-PT" sz="20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</a:t>
                      </a:r>
                      <a:r>
                        <a:rPr lang="pt-PT" sz="20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Still</a:t>
                      </a:r>
                      <a:endParaRPr lang="pt-PT" sz="20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566647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pt-PT" sz="20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Random</a:t>
                      </a:r>
                      <a:r>
                        <a:rPr lang="pt-PT" sz="20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</a:t>
                      </a:r>
                      <a:r>
                        <a:rPr lang="pt-PT" sz="20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Motions</a:t>
                      </a:r>
                      <a:endParaRPr lang="pt-PT" sz="20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13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5616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Computer Tasks</a:t>
                      </a:r>
                      <a:endParaRPr lang="pt-PT" sz="20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893486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Eating</a:t>
                      </a:r>
                      <a:endParaRPr lang="pt-PT" sz="20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178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pt-PT" sz="2000" b="0" i="0" kern="120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Walking</a:t>
                      </a:r>
                      <a:endParaRPr lang="pt-PT" sz="20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7339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pt-PT" sz="20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Physical</a:t>
                      </a:r>
                      <a:r>
                        <a:rPr lang="pt-PT" sz="20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</a:t>
                      </a:r>
                      <a:r>
                        <a:rPr lang="pt-PT" sz="20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Activity</a:t>
                      </a:r>
                      <a:endParaRPr lang="pt-PT" sz="20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110454"/>
                  </a:ext>
                </a:extLst>
              </a:tr>
            </a:tbl>
          </a:graphicData>
        </a:graphic>
      </p:graphicFrame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0B0897-0DF5-4824-8EFD-4C0974F56CF8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5B83FF-8591-4E07-86D7-6944BFD7DF5F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86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8ACA442-B217-4CBF-9955-DDCD1DB9C011}"/>
              </a:ext>
            </a:extLst>
          </p:cNvPr>
          <p:cNvSpPr/>
          <p:nvPr/>
        </p:nvSpPr>
        <p:spPr>
          <a:xfrm>
            <a:off x="4306052" y="4103972"/>
            <a:ext cx="4381488" cy="20674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SEIZURE DETECTION PIPELINE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0B0897-0DF5-4824-8EFD-4C0974F56CF8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5B83FF-8591-4E07-86D7-6944BFD7DF5F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5959522-EBB4-4CEC-893E-FF6955BEA427}"/>
              </a:ext>
            </a:extLst>
          </p:cNvPr>
          <p:cNvSpPr/>
          <p:nvPr/>
        </p:nvSpPr>
        <p:spPr>
          <a:xfrm>
            <a:off x="365119" y="2913831"/>
            <a:ext cx="1601793" cy="68464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DATASET 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1E3EB-3C1D-46DA-B9F8-108CA175EE37}"/>
              </a:ext>
            </a:extLst>
          </p:cNvPr>
          <p:cNvSpPr/>
          <p:nvPr/>
        </p:nvSpPr>
        <p:spPr>
          <a:xfrm>
            <a:off x="2322507" y="2913831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8C3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PREPROCESSING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D1A0C9-A428-4280-B309-C5F9CDF1D511}"/>
              </a:ext>
            </a:extLst>
          </p:cNvPr>
          <p:cNvCxnSpPr>
            <a:cxnSpLocks/>
          </p:cNvCxnSpPr>
          <p:nvPr/>
        </p:nvCxnSpPr>
        <p:spPr>
          <a:xfrm>
            <a:off x="1957780" y="3235425"/>
            <a:ext cx="29012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A2E4-E1EA-4BAF-A1E9-1C6487E8D12F}"/>
              </a:ext>
            </a:extLst>
          </p:cNvPr>
          <p:cNvSpPr/>
          <p:nvPr/>
        </p:nvSpPr>
        <p:spPr>
          <a:xfrm>
            <a:off x="4489445" y="2893103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8C3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DATA PARTITION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FA323A-311B-44F8-8991-EA079D273CBE}"/>
              </a:ext>
            </a:extLst>
          </p:cNvPr>
          <p:cNvCxnSpPr>
            <a:cxnSpLocks/>
          </p:cNvCxnSpPr>
          <p:nvPr/>
        </p:nvCxnSpPr>
        <p:spPr>
          <a:xfrm>
            <a:off x="6300788" y="3214697"/>
            <a:ext cx="29012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8F80CAD-062F-415A-94BB-FC2258AE04F0}"/>
              </a:ext>
            </a:extLst>
          </p:cNvPr>
          <p:cNvSpPr/>
          <p:nvPr/>
        </p:nvSpPr>
        <p:spPr>
          <a:xfrm>
            <a:off x="6713532" y="2893103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FEATURE EXTRACTION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AAACC5-6D94-4888-B614-819F8192B111}"/>
              </a:ext>
            </a:extLst>
          </p:cNvPr>
          <p:cNvCxnSpPr>
            <a:cxnSpLocks/>
          </p:cNvCxnSpPr>
          <p:nvPr/>
        </p:nvCxnSpPr>
        <p:spPr>
          <a:xfrm>
            <a:off x="7658101" y="3577747"/>
            <a:ext cx="0" cy="54460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DF274C-16DE-4B81-BF13-8DC54ED390A8}"/>
              </a:ext>
            </a:extLst>
          </p:cNvPr>
          <p:cNvCxnSpPr>
            <a:cxnSpLocks/>
          </p:cNvCxnSpPr>
          <p:nvPr/>
        </p:nvCxnSpPr>
        <p:spPr>
          <a:xfrm>
            <a:off x="6300788" y="3214697"/>
            <a:ext cx="290120" cy="19327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DB578A-9F69-45E7-BC67-FC29A1AEC0E3}"/>
              </a:ext>
            </a:extLst>
          </p:cNvPr>
          <p:cNvCxnSpPr>
            <a:cxnSpLocks/>
          </p:cNvCxnSpPr>
          <p:nvPr/>
        </p:nvCxnSpPr>
        <p:spPr>
          <a:xfrm flipV="1">
            <a:off x="6300788" y="3021421"/>
            <a:ext cx="290120" cy="19327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7486E-6778-4949-BA80-98A6F537468F}"/>
              </a:ext>
            </a:extLst>
          </p:cNvPr>
          <p:cNvSpPr/>
          <p:nvPr/>
        </p:nvSpPr>
        <p:spPr>
          <a:xfrm>
            <a:off x="6713532" y="4431087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THRESHOLD GRID-SEARCH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D154445-73DA-40BC-8F89-9F1CFABA7723}"/>
              </a:ext>
            </a:extLst>
          </p:cNvPr>
          <p:cNvCxnSpPr>
            <a:cxnSpLocks/>
          </p:cNvCxnSpPr>
          <p:nvPr/>
        </p:nvCxnSpPr>
        <p:spPr>
          <a:xfrm flipH="1">
            <a:off x="6402303" y="4773409"/>
            <a:ext cx="311229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6F0DCE8-7E41-4AD7-9D3C-E0F8239F6C9B}"/>
              </a:ext>
            </a:extLst>
          </p:cNvPr>
          <p:cNvSpPr/>
          <p:nvPr/>
        </p:nvSpPr>
        <p:spPr>
          <a:xfrm>
            <a:off x="4489444" y="4431087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THRESHOLD SELECTION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838F52-59DC-4840-B6F6-49015706FFC6}"/>
              </a:ext>
            </a:extLst>
          </p:cNvPr>
          <p:cNvSpPr/>
          <p:nvPr/>
        </p:nvSpPr>
        <p:spPr>
          <a:xfrm>
            <a:off x="2322507" y="4431087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REAL TIME DETECTION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291F54-4959-4799-8DCE-866B6AE68BE7}"/>
              </a:ext>
            </a:extLst>
          </p:cNvPr>
          <p:cNvSpPr txBox="1"/>
          <p:nvPr/>
        </p:nvSpPr>
        <p:spPr>
          <a:xfrm>
            <a:off x="4616452" y="5554049"/>
            <a:ext cx="3948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b="1">
                <a:solidFill>
                  <a:srgbClr val="4D4D4D"/>
                </a:solidFill>
              </a:rPr>
              <a:t>MODEL TRAINING / OPTIMIZATION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536949-8C86-4364-8A56-375FC9CFF035}"/>
              </a:ext>
            </a:extLst>
          </p:cNvPr>
          <p:cNvSpPr/>
          <p:nvPr/>
        </p:nvSpPr>
        <p:spPr>
          <a:xfrm>
            <a:off x="4306052" y="2551695"/>
            <a:ext cx="4381488" cy="3619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9DB380-D408-41D2-A171-303F4B419DF9}"/>
              </a:ext>
            </a:extLst>
          </p:cNvPr>
          <p:cNvSpPr txBox="1"/>
          <p:nvPr/>
        </p:nvSpPr>
        <p:spPr>
          <a:xfrm>
            <a:off x="4471392" y="2111717"/>
            <a:ext cx="3948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b="1">
                <a:solidFill>
                  <a:srgbClr val="4D4D4D"/>
                </a:solidFill>
              </a:rPr>
              <a:t>SEMI-AUTOMATED ALGORITHM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A81742-3C22-4F89-AF3E-24B79C773030}"/>
              </a:ext>
            </a:extLst>
          </p:cNvPr>
          <p:cNvCxnSpPr>
            <a:cxnSpLocks/>
          </p:cNvCxnSpPr>
          <p:nvPr/>
        </p:nvCxnSpPr>
        <p:spPr>
          <a:xfrm>
            <a:off x="4133850" y="3235425"/>
            <a:ext cx="29012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FE11F1-A05E-4244-9B24-322453AD8D8D}"/>
              </a:ext>
            </a:extLst>
          </p:cNvPr>
          <p:cNvCxnSpPr>
            <a:cxnSpLocks/>
          </p:cNvCxnSpPr>
          <p:nvPr/>
        </p:nvCxnSpPr>
        <p:spPr>
          <a:xfrm flipH="1">
            <a:off x="4178215" y="4773409"/>
            <a:ext cx="311229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AABF80C-EFC3-4BDB-B57A-05F498E30A90}"/>
              </a:ext>
            </a:extLst>
          </p:cNvPr>
          <p:cNvSpPr/>
          <p:nvPr/>
        </p:nvSpPr>
        <p:spPr>
          <a:xfrm>
            <a:off x="3778255" y="2692090"/>
            <a:ext cx="447675" cy="4020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47279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8ACA442-B217-4CBF-9955-DDCD1DB9C011}"/>
              </a:ext>
            </a:extLst>
          </p:cNvPr>
          <p:cNvSpPr/>
          <p:nvPr/>
        </p:nvSpPr>
        <p:spPr>
          <a:xfrm>
            <a:off x="4306052" y="4103972"/>
            <a:ext cx="4381488" cy="20674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SEIZURE DETECTION PIPELINE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0B0897-0DF5-4824-8EFD-4C0974F56CF8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5B83FF-8591-4E07-86D7-6944BFD7DF5F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5959522-EBB4-4CEC-893E-FF6955BEA427}"/>
              </a:ext>
            </a:extLst>
          </p:cNvPr>
          <p:cNvSpPr/>
          <p:nvPr/>
        </p:nvSpPr>
        <p:spPr>
          <a:xfrm>
            <a:off x="365119" y="2913831"/>
            <a:ext cx="1601793" cy="68464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DATASET 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1E3EB-3C1D-46DA-B9F8-108CA175EE37}"/>
              </a:ext>
            </a:extLst>
          </p:cNvPr>
          <p:cNvSpPr/>
          <p:nvPr/>
        </p:nvSpPr>
        <p:spPr>
          <a:xfrm>
            <a:off x="2322507" y="2913831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8C3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PREPROCESSING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D1A0C9-A428-4280-B309-C5F9CDF1D511}"/>
              </a:ext>
            </a:extLst>
          </p:cNvPr>
          <p:cNvCxnSpPr>
            <a:cxnSpLocks/>
          </p:cNvCxnSpPr>
          <p:nvPr/>
        </p:nvCxnSpPr>
        <p:spPr>
          <a:xfrm>
            <a:off x="1957780" y="3235425"/>
            <a:ext cx="29012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A2E4-E1EA-4BAF-A1E9-1C6487E8D12F}"/>
              </a:ext>
            </a:extLst>
          </p:cNvPr>
          <p:cNvSpPr/>
          <p:nvPr/>
        </p:nvSpPr>
        <p:spPr>
          <a:xfrm>
            <a:off x="4489445" y="2893103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8C3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DATA PARTITION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FA323A-311B-44F8-8991-EA079D273CBE}"/>
              </a:ext>
            </a:extLst>
          </p:cNvPr>
          <p:cNvCxnSpPr>
            <a:cxnSpLocks/>
          </p:cNvCxnSpPr>
          <p:nvPr/>
        </p:nvCxnSpPr>
        <p:spPr>
          <a:xfrm>
            <a:off x="6300788" y="3214697"/>
            <a:ext cx="29012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8F80CAD-062F-415A-94BB-FC2258AE04F0}"/>
              </a:ext>
            </a:extLst>
          </p:cNvPr>
          <p:cNvSpPr/>
          <p:nvPr/>
        </p:nvSpPr>
        <p:spPr>
          <a:xfrm>
            <a:off x="6713532" y="2893103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FEATURE EXTRACTION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AAACC5-6D94-4888-B614-819F8192B111}"/>
              </a:ext>
            </a:extLst>
          </p:cNvPr>
          <p:cNvCxnSpPr>
            <a:cxnSpLocks/>
          </p:cNvCxnSpPr>
          <p:nvPr/>
        </p:nvCxnSpPr>
        <p:spPr>
          <a:xfrm>
            <a:off x="7658101" y="3577747"/>
            <a:ext cx="0" cy="54460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DF274C-16DE-4B81-BF13-8DC54ED390A8}"/>
              </a:ext>
            </a:extLst>
          </p:cNvPr>
          <p:cNvCxnSpPr>
            <a:cxnSpLocks/>
          </p:cNvCxnSpPr>
          <p:nvPr/>
        </p:nvCxnSpPr>
        <p:spPr>
          <a:xfrm>
            <a:off x="6300788" y="3214697"/>
            <a:ext cx="290120" cy="19327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DB578A-9F69-45E7-BC67-FC29A1AEC0E3}"/>
              </a:ext>
            </a:extLst>
          </p:cNvPr>
          <p:cNvCxnSpPr>
            <a:cxnSpLocks/>
          </p:cNvCxnSpPr>
          <p:nvPr/>
        </p:nvCxnSpPr>
        <p:spPr>
          <a:xfrm flipV="1">
            <a:off x="6300788" y="3021421"/>
            <a:ext cx="290120" cy="19327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7486E-6778-4949-BA80-98A6F537468F}"/>
              </a:ext>
            </a:extLst>
          </p:cNvPr>
          <p:cNvSpPr/>
          <p:nvPr/>
        </p:nvSpPr>
        <p:spPr>
          <a:xfrm>
            <a:off x="6713532" y="4431087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THRESHOLD GRID-SEARCH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D154445-73DA-40BC-8F89-9F1CFABA7723}"/>
              </a:ext>
            </a:extLst>
          </p:cNvPr>
          <p:cNvCxnSpPr>
            <a:cxnSpLocks/>
          </p:cNvCxnSpPr>
          <p:nvPr/>
        </p:nvCxnSpPr>
        <p:spPr>
          <a:xfrm flipH="1">
            <a:off x="6402303" y="4773409"/>
            <a:ext cx="311229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6F0DCE8-7E41-4AD7-9D3C-E0F8239F6C9B}"/>
              </a:ext>
            </a:extLst>
          </p:cNvPr>
          <p:cNvSpPr/>
          <p:nvPr/>
        </p:nvSpPr>
        <p:spPr>
          <a:xfrm>
            <a:off x="4489444" y="4431087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THRESHOLD SELECTION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838F52-59DC-4840-B6F6-49015706FFC6}"/>
              </a:ext>
            </a:extLst>
          </p:cNvPr>
          <p:cNvSpPr/>
          <p:nvPr/>
        </p:nvSpPr>
        <p:spPr>
          <a:xfrm>
            <a:off x="2322507" y="4431087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REAL TIME DETECTION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291F54-4959-4799-8DCE-866B6AE68BE7}"/>
              </a:ext>
            </a:extLst>
          </p:cNvPr>
          <p:cNvSpPr txBox="1"/>
          <p:nvPr/>
        </p:nvSpPr>
        <p:spPr>
          <a:xfrm>
            <a:off x="4616452" y="5554049"/>
            <a:ext cx="3948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b="1">
                <a:solidFill>
                  <a:srgbClr val="4D4D4D"/>
                </a:solidFill>
              </a:rPr>
              <a:t>MODEL TRAINING / OPTIMIZATION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536949-8C86-4364-8A56-375FC9CFF035}"/>
              </a:ext>
            </a:extLst>
          </p:cNvPr>
          <p:cNvSpPr/>
          <p:nvPr/>
        </p:nvSpPr>
        <p:spPr>
          <a:xfrm>
            <a:off x="4306052" y="2551695"/>
            <a:ext cx="4381488" cy="3619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9DB380-D408-41D2-A171-303F4B419DF9}"/>
              </a:ext>
            </a:extLst>
          </p:cNvPr>
          <p:cNvSpPr txBox="1"/>
          <p:nvPr/>
        </p:nvSpPr>
        <p:spPr>
          <a:xfrm>
            <a:off x="4471392" y="2111717"/>
            <a:ext cx="3948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b="1">
                <a:solidFill>
                  <a:srgbClr val="4D4D4D"/>
                </a:solidFill>
              </a:rPr>
              <a:t>SEMI-AUTOMATED ALGORITHM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A81742-3C22-4F89-AF3E-24B79C773030}"/>
              </a:ext>
            </a:extLst>
          </p:cNvPr>
          <p:cNvCxnSpPr>
            <a:cxnSpLocks/>
          </p:cNvCxnSpPr>
          <p:nvPr/>
        </p:nvCxnSpPr>
        <p:spPr>
          <a:xfrm>
            <a:off x="4133850" y="3235425"/>
            <a:ext cx="29012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FE11F1-A05E-4244-9B24-322453AD8D8D}"/>
              </a:ext>
            </a:extLst>
          </p:cNvPr>
          <p:cNvCxnSpPr>
            <a:cxnSpLocks/>
          </p:cNvCxnSpPr>
          <p:nvPr/>
        </p:nvCxnSpPr>
        <p:spPr>
          <a:xfrm flipH="1">
            <a:off x="4178215" y="4773409"/>
            <a:ext cx="311229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AABF80C-EFC3-4BDB-B57A-05F498E30A90}"/>
              </a:ext>
            </a:extLst>
          </p:cNvPr>
          <p:cNvSpPr/>
          <p:nvPr/>
        </p:nvSpPr>
        <p:spPr>
          <a:xfrm>
            <a:off x="5945193" y="2688472"/>
            <a:ext cx="447675" cy="4020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6276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06994675-A043-44B6-B2EC-782B0B2F2876}"/>
              </a:ext>
            </a:extLst>
          </p:cNvPr>
          <p:cNvSpPr/>
          <p:nvPr/>
        </p:nvSpPr>
        <p:spPr>
          <a:xfrm>
            <a:off x="7277024" y="1217737"/>
            <a:ext cx="615739" cy="5746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DATA PARTITION</a:t>
            </a:r>
          </a:p>
        </p:txBody>
      </p:sp>
      <p:graphicFrame>
        <p:nvGraphicFramePr>
          <p:cNvPr id="6" name="Tabela 2">
            <a:extLst>
              <a:ext uri="{FF2B5EF4-FFF2-40B4-BE49-F238E27FC236}">
                <a16:creationId xmlns:a16="http://schemas.microsoft.com/office/drawing/2014/main" id="{2C30DCF2-11C1-416A-8783-EEA8867CE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579260"/>
              </p:ext>
            </p:extLst>
          </p:nvPr>
        </p:nvGraphicFramePr>
        <p:xfrm>
          <a:off x="305548" y="3199174"/>
          <a:ext cx="2985014" cy="2725023"/>
        </p:xfrm>
        <a:graphic>
          <a:graphicData uri="http://schemas.openxmlformats.org/drawingml/2006/table">
            <a:tbl>
              <a:tblPr firstRow="1" bandRow="1">
                <a:solidFill>
                  <a:srgbClr val="F0F0F0">
                    <a:alpha val="49020"/>
                  </a:srgbClr>
                </a:solidFill>
                <a:tableStyleId>{5C22544A-7EE6-4342-B048-85BDC9FD1C3A}</a:tableStyleId>
              </a:tblPr>
              <a:tblGrid>
                <a:gridCol w="1492507">
                  <a:extLst>
                    <a:ext uri="{9D8B030D-6E8A-4147-A177-3AD203B41FA5}">
                      <a16:colId xmlns:a16="http://schemas.microsoft.com/office/drawing/2014/main" val="1254199937"/>
                    </a:ext>
                  </a:extLst>
                </a:gridCol>
                <a:gridCol w="1492507">
                  <a:extLst>
                    <a:ext uri="{9D8B030D-6E8A-4147-A177-3AD203B41FA5}">
                      <a16:colId xmlns:a16="http://schemas.microsoft.com/office/drawing/2014/main" val="405648915"/>
                    </a:ext>
                  </a:extLst>
                </a:gridCol>
              </a:tblGrid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ACTIVITY</a:t>
                      </a:r>
                    </a:p>
                  </a:txBody>
                  <a:tcPr marL="65573" marR="65573" marT="32786" marB="32786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DATASETS</a:t>
                      </a:r>
                      <a:endParaRPr lang="pt-PT" sz="1500" i="1" baseline="-25000">
                        <a:solidFill>
                          <a:schemeClr val="bg1">
                            <a:lumMod val="65000"/>
                          </a:schemeClr>
                        </a:solidFill>
                        <a:latin typeface="Klavika Md" panose="02000000000000000000" pitchFamily="50" charset="0"/>
                      </a:endParaRPr>
                    </a:p>
                  </a:txBody>
                  <a:tcPr marL="65573" marR="65573" marT="32786" marB="327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734410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Standing</a:t>
                      </a:r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</a:t>
                      </a:r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Still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10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566647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Random</a:t>
                      </a:r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</a:t>
                      </a:r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Motions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13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5616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Computer Tasks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4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893486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Eating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4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178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 b="0" i="0" kern="120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Walking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4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7339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Physical</a:t>
                      </a:r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</a:t>
                      </a:r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Activity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9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110454"/>
                  </a:ext>
                </a:extLst>
              </a:tr>
            </a:tbl>
          </a:graphicData>
        </a:graphic>
      </p:graphicFrame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0B0897-0DF5-4824-8EFD-4C0974F56CF8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5B83FF-8591-4E07-86D7-6944BFD7DF5F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ela 2">
            <a:extLst>
              <a:ext uri="{FF2B5EF4-FFF2-40B4-BE49-F238E27FC236}">
                <a16:creationId xmlns:a16="http://schemas.microsoft.com/office/drawing/2014/main" id="{A1046EE8-60C6-4E7B-AE96-A3144377B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27938"/>
              </p:ext>
            </p:extLst>
          </p:nvPr>
        </p:nvGraphicFramePr>
        <p:xfrm>
          <a:off x="4183912" y="2519917"/>
          <a:ext cx="3187403" cy="3071827"/>
        </p:xfrm>
        <a:graphic>
          <a:graphicData uri="http://schemas.openxmlformats.org/drawingml/2006/table">
            <a:tbl>
              <a:tblPr firstRow="1" bandRow="1">
                <a:solidFill>
                  <a:srgbClr val="F0F0F0">
                    <a:alpha val="49020"/>
                  </a:srgbClr>
                </a:solidFill>
                <a:tableStyleId>{5C22544A-7EE6-4342-B048-85BDC9FD1C3A}</a:tableStyleId>
              </a:tblPr>
              <a:tblGrid>
                <a:gridCol w="2114359">
                  <a:extLst>
                    <a:ext uri="{9D8B030D-6E8A-4147-A177-3AD203B41FA5}">
                      <a16:colId xmlns:a16="http://schemas.microsoft.com/office/drawing/2014/main" val="1254199937"/>
                    </a:ext>
                  </a:extLst>
                </a:gridCol>
                <a:gridCol w="1073044">
                  <a:extLst>
                    <a:ext uri="{9D8B030D-6E8A-4147-A177-3AD203B41FA5}">
                      <a16:colId xmlns:a16="http://schemas.microsoft.com/office/drawing/2014/main" val="405648915"/>
                    </a:ext>
                  </a:extLst>
                </a:gridCol>
              </a:tblGrid>
              <a:tr h="446673">
                <a:tc>
                  <a:txBody>
                    <a:bodyPr/>
                    <a:lstStyle/>
                    <a:p>
                      <a:pPr algn="ctr"/>
                      <a:r>
                        <a:rPr lang="pt-PT" sz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ACTIVITY COMBINATION</a:t>
                      </a:r>
                    </a:p>
                  </a:txBody>
                  <a:tcPr marL="69083" marR="69083" marT="34541" marB="34541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(</a:t>
                      </a:r>
                      <a:r>
                        <a:rPr lang="pt-PT" sz="1200" i="1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S</a:t>
                      </a:r>
                      <a:r>
                        <a:rPr lang="pt-PT" sz="1200" i="1" baseline="-250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train,N</a:t>
                      </a:r>
                      <a:r>
                        <a:rPr lang="pt-PT" sz="1200" i="1" baseline="-250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 </a:t>
                      </a:r>
                      <a:r>
                        <a:rPr lang="pt-PT" sz="1200" i="1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,</a:t>
                      </a:r>
                      <a:r>
                        <a:rPr lang="pt-PT" sz="12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 </a:t>
                      </a:r>
                      <a:r>
                        <a:rPr lang="pt-PT" sz="1200" i="1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S</a:t>
                      </a:r>
                      <a:r>
                        <a:rPr lang="pt-PT" sz="1200" i="1" baseline="-250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test,N</a:t>
                      </a:r>
                      <a:r>
                        <a:rPr lang="pt-PT" sz="1200" i="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)</a:t>
                      </a:r>
                    </a:p>
                  </a:txBody>
                  <a:tcPr marL="69083" marR="69083" marT="34541" marB="345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734410"/>
                  </a:ext>
                </a:extLst>
              </a:tr>
              <a:tr h="483581">
                <a:tc>
                  <a:txBody>
                    <a:bodyPr/>
                    <a:lstStyle/>
                    <a:p>
                      <a:pPr algn="ctr"/>
                      <a:r>
                        <a:rPr lang="pt-PT" sz="13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All</a:t>
                      </a: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normal </a:t>
                      </a:r>
                      <a:r>
                        <a:rPr lang="pt-PT" sz="13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activities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(21,23)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566647"/>
                  </a:ext>
                </a:extLst>
              </a:tr>
              <a:tr h="483581">
                <a:tc>
                  <a:txBody>
                    <a:bodyPr/>
                    <a:lstStyle/>
                    <a:p>
                      <a:pPr algn="ctr"/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Eating + Walking + C. </a:t>
                      </a:r>
                      <a:r>
                        <a:rPr lang="pt-PT" sz="13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Tasks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(6,6)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5616"/>
                  </a:ext>
                </a:extLst>
              </a:tr>
              <a:tr h="690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Eating + Walking + C. Tasks + </a:t>
                      </a:r>
                      <a:r>
                        <a:rPr lang="en-US" sz="13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Standing Still + R. Motions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(17,18)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893486"/>
                  </a:ext>
                </a:extLst>
              </a:tr>
              <a:tr h="483581">
                <a:tc>
                  <a:txBody>
                    <a:bodyPr/>
                    <a:lstStyle/>
                    <a:p>
                      <a:pPr algn="ctr"/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Eating + Walking + C. Tasks + </a:t>
                      </a:r>
                      <a:r>
                        <a:rPr lang="en-US" sz="13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R. Motions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(16,13)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178"/>
                  </a:ext>
                </a:extLst>
              </a:tr>
              <a:tr h="483581">
                <a:tc>
                  <a:txBody>
                    <a:bodyPr/>
                    <a:lstStyle/>
                    <a:p>
                      <a:pPr algn="ctr"/>
                      <a:r>
                        <a:rPr lang="pt-PT" sz="13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Walking + Physical </a:t>
                      </a:r>
                      <a:r>
                        <a:rPr lang="pt-PT" sz="1300" b="0" i="0" kern="120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activity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(6,7)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7339"/>
                  </a:ext>
                </a:extLst>
              </a:tr>
            </a:tbl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23745E3-3326-431C-8E31-CB4078C793DF}"/>
              </a:ext>
            </a:extLst>
          </p:cNvPr>
          <p:cNvCxnSpPr>
            <a:cxnSpLocks/>
          </p:cNvCxnSpPr>
          <p:nvPr/>
        </p:nvCxnSpPr>
        <p:spPr>
          <a:xfrm>
            <a:off x="2929970" y="5729966"/>
            <a:ext cx="535324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1AAE09-DE9D-4CEE-9EBF-3D76B52758CA}"/>
              </a:ext>
            </a:extLst>
          </p:cNvPr>
          <p:cNvCxnSpPr>
            <a:cxnSpLocks/>
          </p:cNvCxnSpPr>
          <p:nvPr/>
        </p:nvCxnSpPr>
        <p:spPr>
          <a:xfrm>
            <a:off x="2929970" y="3795719"/>
            <a:ext cx="535324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6C56FB-84BD-4C41-B4D5-0BA72A3A1997}"/>
              </a:ext>
            </a:extLst>
          </p:cNvPr>
          <p:cNvCxnSpPr>
            <a:cxnSpLocks/>
          </p:cNvCxnSpPr>
          <p:nvPr/>
        </p:nvCxnSpPr>
        <p:spPr>
          <a:xfrm>
            <a:off x="2921643" y="4161278"/>
            <a:ext cx="535324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99FDB4-0C5C-4904-A43A-7CE0712BDE20}"/>
              </a:ext>
            </a:extLst>
          </p:cNvPr>
          <p:cNvCxnSpPr>
            <a:cxnSpLocks/>
          </p:cNvCxnSpPr>
          <p:nvPr/>
        </p:nvCxnSpPr>
        <p:spPr>
          <a:xfrm>
            <a:off x="2921643" y="4561686"/>
            <a:ext cx="535324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FF211D-73F2-4E89-945A-AEE321A16620}"/>
              </a:ext>
            </a:extLst>
          </p:cNvPr>
          <p:cNvCxnSpPr>
            <a:cxnSpLocks/>
          </p:cNvCxnSpPr>
          <p:nvPr/>
        </p:nvCxnSpPr>
        <p:spPr>
          <a:xfrm>
            <a:off x="2921643" y="4944392"/>
            <a:ext cx="535324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E9989F-54CA-40D6-9810-DB45AB4DD612}"/>
              </a:ext>
            </a:extLst>
          </p:cNvPr>
          <p:cNvCxnSpPr>
            <a:cxnSpLocks/>
          </p:cNvCxnSpPr>
          <p:nvPr/>
        </p:nvCxnSpPr>
        <p:spPr>
          <a:xfrm>
            <a:off x="2921643" y="5316625"/>
            <a:ext cx="535324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8AB1BE-5535-4594-9555-28757640469D}"/>
              </a:ext>
            </a:extLst>
          </p:cNvPr>
          <p:cNvCxnSpPr>
            <a:cxnSpLocks/>
          </p:cNvCxnSpPr>
          <p:nvPr/>
        </p:nvCxnSpPr>
        <p:spPr>
          <a:xfrm flipH="1">
            <a:off x="3459964" y="3795719"/>
            <a:ext cx="1" cy="193424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DE3DF1-A2B7-4EA9-81B8-2CFA4F4D4B01}"/>
              </a:ext>
            </a:extLst>
          </p:cNvPr>
          <p:cNvCxnSpPr>
            <a:cxnSpLocks/>
          </p:cNvCxnSpPr>
          <p:nvPr/>
        </p:nvCxnSpPr>
        <p:spPr>
          <a:xfrm>
            <a:off x="3465294" y="4789271"/>
            <a:ext cx="353891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342E246-EF94-4FB2-A9ED-2CE15800EE5B}"/>
              </a:ext>
            </a:extLst>
          </p:cNvPr>
          <p:cNvCxnSpPr>
            <a:cxnSpLocks/>
          </p:cNvCxnSpPr>
          <p:nvPr/>
        </p:nvCxnSpPr>
        <p:spPr>
          <a:xfrm>
            <a:off x="3819185" y="3237401"/>
            <a:ext cx="0" cy="155187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5D66EE-308D-476E-AE5C-1710E80D2D06}"/>
              </a:ext>
            </a:extLst>
          </p:cNvPr>
          <p:cNvCxnSpPr>
            <a:cxnSpLocks/>
          </p:cNvCxnSpPr>
          <p:nvPr/>
        </p:nvCxnSpPr>
        <p:spPr>
          <a:xfrm>
            <a:off x="3819185" y="3237401"/>
            <a:ext cx="364727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EE383F-04C5-4B20-9160-3685BAC4C079}"/>
              </a:ext>
            </a:extLst>
          </p:cNvPr>
          <p:cNvCxnSpPr>
            <a:cxnSpLocks/>
          </p:cNvCxnSpPr>
          <p:nvPr/>
        </p:nvCxnSpPr>
        <p:spPr>
          <a:xfrm>
            <a:off x="7188951" y="3223304"/>
            <a:ext cx="364727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425380A-5C90-4D38-A5BD-1CDCBC181142}"/>
              </a:ext>
            </a:extLst>
          </p:cNvPr>
          <p:cNvSpPr txBox="1"/>
          <p:nvPr/>
        </p:nvSpPr>
        <p:spPr>
          <a:xfrm>
            <a:off x="6650001" y="840426"/>
            <a:ext cx="1807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pt-PT" sz="2000" b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Seizure dataset</a:t>
            </a:r>
            <a:endParaRPr lang="pt-PT" sz="1200" b="1">
              <a:solidFill>
                <a:schemeClr val="bg2">
                  <a:lumMod val="50000"/>
                </a:schemeClr>
              </a:solidFill>
              <a:latin typeface="Klavika Md" panose="02000000000000000000" pitchFamily="50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AD4AF0B-4AAF-4708-8C96-303D263D38AF}"/>
              </a:ext>
            </a:extLst>
          </p:cNvPr>
          <p:cNvSpPr txBox="1"/>
          <p:nvPr/>
        </p:nvSpPr>
        <p:spPr>
          <a:xfrm>
            <a:off x="7642220" y="1742432"/>
            <a:ext cx="1268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pt-PT" sz="2000" i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S</a:t>
            </a:r>
            <a:r>
              <a:rPr lang="pt-PT" sz="2000" i="1" baseline="-25000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train,S</a:t>
            </a:r>
            <a:r>
              <a:rPr lang="pt-PT" sz="1200" i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  </a:t>
            </a:r>
            <a:r>
              <a:rPr lang="pt-PT" sz="2000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= 10</a:t>
            </a:r>
            <a:endParaRPr lang="pt-PT" sz="2000" b="1">
              <a:solidFill>
                <a:schemeClr val="bg2">
                  <a:lumMod val="50000"/>
                </a:schemeClr>
              </a:solidFill>
              <a:latin typeface="Klavika Md" panose="02000000000000000000" pitchFamily="50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A0517F-AF9E-4534-B663-51B957EC699A}"/>
              </a:ext>
            </a:extLst>
          </p:cNvPr>
          <p:cNvSpPr txBox="1"/>
          <p:nvPr/>
        </p:nvSpPr>
        <p:spPr>
          <a:xfrm>
            <a:off x="6314515" y="1742432"/>
            <a:ext cx="1197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pt-PT" sz="2000" i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S</a:t>
            </a:r>
            <a:r>
              <a:rPr lang="pt-PT" sz="2000" i="1" baseline="-25000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test,S</a:t>
            </a:r>
            <a:r>
              <a:rPr lang="pt-PT" sz="1200" i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  </a:t>
            </a:r>
            <a:r>
              <a:rPr lang="pt-PT" sz="2000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= 10</a:t>
            </a:r>
            <a:endParaRPr lang="pt-PT" sz="2000" b="1">
              <a:solidFill>
                <a:schemeClr val="bg2">
                  <a:lumMod val="50000"/>
                </a:schemeClr>
              </a:solidFill>
              <a:latin typeface="Klavika Md" panose="02000000000000000000" pitchFamily="50" charset="0"/>
            </a:endParaRPr>
          </a:p>
        </p:txBody>
      </p:sp>
      <p:pic>
        <p:nvPicPr>
          <p:cNvPr id="72" name="Picture 71" descr="Shape&#10;&#10;Description automatically generated with low confidence">
            <a:extLst>
              <a:ext uri="{FF2B5EF4-FFF2-40B4-BE49-F238E27FC236}">
                <a16:creationId xmlns:a16="http://schemas.microsoft.com/office/drawing/2014/main" id="{1D8B6210-5148-4FDC-BC3E-E6E005A76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02531" y="1326265"/>
            <a:ext cx="364727" cy="36472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CB16268-66E2-4477-9B85-DB0606DF995D}"/>
              </a:ext>
            </a:extLst>
          </p:cNvPr>
          <p:cNvSpPr txBox="1"/>
          <p:nvPr/>
        </p:nvSpPr>
        <p:spPr>
          <a:xfrm>
            <a:off x="882675" y="2519917"/>
            <a:ext cx="1830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pt-PT" sz="2000" b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Normal dataset</a:t>
            </a:r>
            <a:endParaRPr lang="pt-PT" sz="1200" b="1">
              <a:solidFill>
                <a:schemeClr val="bg2">
                  <a:lumMod val="50000"/>
                </a:schemeClr>
              </a:solidFill>
              <a:latin typeface="Klavika Md" panose="02000000000000000000" pitchFamily="50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7F1FAF4-EC21-41F2-8B5A-871DBAE014B0}"/>
              </a:ext>
            </a:extLst>
          </p:cNvPr>
          <p:cNvCxnSpPr>
            <a:cxnSpLocks/>
          </p:cNvCxnSpPr>
          <p:nvPr/>
        </p:nvCxnSpPr>
        <p:spPr>
          <a:xfrm>
            <a:off x="8186216" y="2247606"/>
            <a:ext cx="0" cy="52893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FB3CCF84-3A13-49DB-8CD3-FD71402A6F2E}"/>
              </a:ext>
            </a:extLst>
          </p:cNvPr>
          <p:cNvSpPr/>
          <p:nvPr/>
        </p:nvSpPr>
        <p:spPr>
          <a:xfrm>
            <a:off x="7642220" y="2915807"/>
            <a:ext cx="1153566" cy="56673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Training dataset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6C4B27B-C589-4B56-A550-ED1D588D4CCF}"/>
              </a:ext>
            </a:extLst>
          </p:cNvPr>
          <p:cNvSpPr/>
          <p:nvPr/>
        </p:nvSpPr>
        <p:spPr>
          <a:xfrm>
            <a:off x="7642220" y="3877911"/>
            <a:ext cx="1153566" cy="5667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Testing dataset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C7D34BB-AAF0-4BC9-83B6-931B3C7CEFE0}"/>
              </a:ext>
            </a:extLst>
          </p:cNvPr>
          <p:cNvCxnSpPr>
            <a:cxnSpLocks/>
          </p:cNvCxnSpPr>
          <p:nvPr/>
        </p:nvCxnSpPr>
        <p:spPr>
          <a:xfrm>
            <a:off x="7347161" y="3223303"/>
            <a:ext cx="0" cy="99151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94F3652-49FB-4129-883B-1D9217C77BDE}"/>
              </a:ext>
            </a:extLst>
          </p:cNvPr>
          <p:cNvCxnSpPr>
            <a:cxnSpLocks/>
          </p:cNvCxnSpPr>
          <p:nvPr/>
        </p:nvCxnSpPr>
        <p:spPr>
          <a:xfrm>
            <a:off x="7347161" y="4214813"/>
            <a:ext cx="205018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559F4EDA-9CA1-43AC-AB7B-BF1A9D56C9ED}"/>
              </a:ext>
            </a:extLst>
          </p:cNvPr>
          <p:cNvSpPr/>
          <p:nvPr/>
        </p:nvSpPr>
        <p:spPr>
          <a:xfrm rot="16200000">
            <a:off x="6055299" y="3006592"/>
            <a:ext cx="434947" cy="4542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0" name="Picture 89" descr="Shape&#10;&#10;Description automatically generated with low confidence">
            <a:extLst>
              <a:ext uri="{FF2B5EF4-FFF2-40B4-BE49-F238E27FC236}">
                <a16:creationId xmlns:a16="http://schemas.microsoft.com/office/drawing/2014/main" id="{E7028C8E-F49D-4FA5-ADE7-55C07ED78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627" y="3089563"/>
            <a:ext cx="288290" cy="28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1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06994675-A043-44B6-B2EC-782B0B2F2876}"/>
              </a:ext>
            </a:extLst>
          </p:cNvPr>
          <p:cNvSpPr/>
          <p:nvPr/>
        </p:nvSpPr>
        <p:spPr>
          <a:xfrm>
            <a:off x="7277024" y="1217737"/>
            <a:ext cx="615739" cy="5746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DATA PARTITION</a:t>
            </a:r>
          </a:p>
        </p:txBody>
      </p:sp>
      <p:graphicFrame>
        <p:nvGraphicFramePr>
          <p:cNvPr id="6" name="Tabela 2">
            <a:extLst>
              <a:ext uri="{FF2B5EF4-FFF2-40B4-BE49-F238E27FC236}">
                <a16:creationId xmlns:a16="http://schemas.microsoft.com/office/drawing/2014/main" id="{2C30DCF2-11C1-416A-8783-EEA8867CEEC7}"/>
              </a:ext>
            </a:extLst>
          </p:cNvPr>
          <p:cNvGraphicFramePr>
            <a:graphicFrameLocks noGrp="1"/>
          </p:cNvGraphicFramePr>
          <p:nvPr/>
        </p:nvGraphicFramePr>
        <p:xfrm>
          <a:off x="305548" y="3199174"/>
          <a:ext cx="2985014" cy="2725023"/>
        </p:xfrm>
        <a:graphic>
          <a:graphicData uri="http://schemas.openxmlformats.org/drawingml/2006/table">
            <a:tbl>
              <a:tblPr firstRow="1" bandRow="1">
                <a:solidFill>
                  <a:srgbClr val="F0F0F0">
                    <a:alpha val="49020"/>
                  </a:srgbClr>
                </a:solidFill>
                <a:tableStyleId>{5C22544A-7EE6-4342-B048-85BDC9FD1C3A}</a:tableStyleId>
              </a:tblPr>
              <a:tblGrid>
                <a:gridCol w="1492507">
                  <a:extLst>
                    <a:ext uri="{9D8B030D-6E8A-4147-A177-3AD203B41FA5}">
                      <a16:colId xmlns:a16="http://schemas.microsoft.com/office/drawing/2014/main" val="1254199937"/>
                    </a:ext>
                  </a:extLst>
                </a:gridCol>
                <a:gridCol w="1492507">
                  <a:extLst>
                    <a:ext uri="{9D8B030D-6E8A-4147-A177-3AD203B41FA5}">
                      <a16:colId xmlns:a16="http://schemas.microsoft.com/office/drawing/2014/main" val="405648915"/>
                    </a:ext>
                  </a:extLst>
                </a:gridCol>
              </a:tblGrid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ACTIVITY</a:t>
                      </a:r>
                    </a:p>
                  </a:txBody>
                  <a:tcPr marL="65573" marR="65573" marT="32786" marB="32786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DATASETS</a:t>
                      </a:r>
                      <a:endParaRPr lang="pt-PT" sz="1500" i="1" baseline="-25000">
                        <a:solidFill>
                          <a:schemeClr val="bg1">
                            <a:lumMod val="65000"/>
                          </a:schemeClr>
                        </a:solidFill>
                        <a:latin typeface="Klavika Md" panose="02000000000000000000" pitchFamily="50" charset="0"/>
                      </a:endParaRPr>
                    </a:p>
                  </a:txBody>
                  <a:tcPr marL="65573" marR="65573" marT="32786" marB="327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734410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Standing</a:t>
                      </a:r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</a:t>
                      </a:r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Still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10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566647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Random</a:t>
                      </a:r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</a:t>
                      </a:r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Motions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13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5616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Computer Tasks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4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893486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Eating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4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178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 b="0" i="0" kern="120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Walking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4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7339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Physical</a:t>
                      </a:r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</a:t>
                      </a:r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Activity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9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110454"/>
                  </a:ext>
                </a:extLst>
              </a:tr>
            </a:tbl>
          </a:graphicData>
        </a:graphic>
      </p:graphicFrame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0B0897-0DF5-4824-8EFD-4C0974F56CF8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5B83FF-8591-4E07-86D7-6944BFD7DF5F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ela 2">
            <a:extLst>
              <a:ext uri="{FF2B5EF4-FFF2-40B4-BE49-F238E27FC236}">
                <a16:creationId xmlns:a16="http://schemas.microsoft.com/office/drawing/2014/main" id="{A1046EE8-60C6-4E7B-AE96-A3144377BC22}"/>
              </a:ext>
            </a:extLst>
          </p:cNvPr>
          <p:cNvGraphicFramePr>
            <a:graphicFrameLocks noGrp="1"/>
          </p:cNvGraphicFramePr>
          <p:nvPr/>
        </p:nvGraphicFramePr>
        <p:xfrm>
          <a:off x="4183912" y="2519917"/>
          <a:ext cx="3187403" cy="3071827"/>
        </p:xfrm>
        <a:graphic>
          <a:graphicData uri="http://schemas.openxmlformats.org/drawingml/2006/table">
            <a:tbl>
              <a:tblPr firstRow="1" bandRow="1">
                <a:solidFill>
                  <a:srgbClr val="F0F0F0">
                    <a:alpha val="49020"/>
                  </a:srgbClr>
                </a:solidFill>
                <a:tableStyleId>{5C22544A-7EE6-4342-B048-85BDC9FD1C3A}</a:tableStyleId>
              </a:tblPr>
              <a:tblGrid>
                <a:gridCol w="2114359">
                  <a:extLst>
                    <a:ext uri="{9D8B030D-6E8A-4147-A177-3AD203B41FA5}">
                      <a16:colId xmlns:a16="http://schemas.microsoft.com/office/drawing/2014/main" val="1254199937"/>
                    </a:ext>
                  </a:extLst>
                </a:gridCol>
                <a:gridCol w="1073044">
                  <a:extLst>
                    <a:ext uri="{9D8B030D-6E8A-4147-A177-3AD203B41FA5}">
                      <a16:colId xmlns:a16="http://schemas.microsoft.com/office/drawing/2014/main" val="405648915"/>
                    </a:ext>
                  </a:extLst>
                </a:gridCol>
              </a:tblGrid>
              <a:tr h="446673">
                <a:tc>
                  <a:txBody>
                    <a:bodyPr/>
                    <a:lstStyle/>
                    <a:p>
                      <a:pPr algn="ctr"/>
                      <a:r>
                        <a:rPr lang="pt-PT" sz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ACTIVITY COMBINATION</a:t>
                      </a:r>
                    </a:p>
                  </a:txBody>
                  <a:tcPr marL="69083" marR="69083" marT="34541" marB="34541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(</a:t>
                      </a:r>
                      <a:r>
                        <a:rPr lang="pt-PT" sz="1200" i="1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S</a:t>
                      </a:r>
                      <a:r>
                        <a:rPr lang="pt-PT" sz="1200" i="1" baseline="-250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train,N</a:t>
                      </a:r>
                      <a:r>
                        <a:rPr lang="pt-PT" sz="1200" i="1" baseline="-250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 </a:t>
                      </a:r>
                      <a:r>
                        <a:rPr lang="pt-PT" sz="1200" i="1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,</a:t>
                      </a:r>
                      <a:r>
                        <a:rPr lang="pt-PT" sz="12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 </a:t>
                      </a:r>
                      <a:r>
                        <a:rPr lang="pt-PT" sz="1200" i="1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S</a:t>
                      </a:r>
                      <a:r>
                        <a:rPr lang="pt-PT" sz="1200" i="1" baseline="-250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test,N</a:t>
                      </a:r>
                      <a:r>
                        <a:rPr lang="pt-PT" sz="1200" i="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)</a:t>
                      </a:r>
                    </a:p>
                  </a:txBody>
                  <a:tcPr marL="69083" marR="69083" marT="34541" marB="345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734410"/>
                  </a:ext>
                </a:extLst>
              </a:tr>
              <a:tr h="483581">
                <a:tc>
                  <a:txBody>
                    <a:bodyPr/>
                    <a:lstStyle/>
                    <a:p>
                      <a:pPr algn="ctr"/>
                      <a:r>
                        <a:rPr lang="pt-PT" sz="13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All</a:t>
                      </a: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normal </a:t>
                      </a:r>
                      <a:r>
                        <a:rPr lang="pt-PT" sz="13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activities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(21,23)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566647"/>
                  </a:ext>
                </a:extLst>
              </a:tr>
              <a:tr h="483581">
                <a:tc>
                  <a:txBody>
                    <a:bodyPr/>
                    <a:lstStyle/>
                    <a:p>
                      <a:pPr algn="ctr"/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Eating + Walking + C. </a:t>
                      </a:r>
                      <a:r>
                        <a:rPr lang="pt-PT" sz="13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Tasks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(6,6)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5616"/>
                  </a:ext>
                </a:extLst>
              </a:tr>
              <a:tr h="690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Eating + Walking + C. Tasks + </a:t>
                      </a:r>
                      <a:r>
                        <a:rPr lang="en-US" sz="13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Standing Still + R. Motions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(17,18)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893486"/>
                  </a:ext>
                </a:extLst>
              </a:tr>
              <a:tr h="483581">
                <a:tc>
                  <a:txBody>
                    <a:bodyPr/>
                    <a:lstStyle/>
                    <a:p>
                      <a:pPr algn="ctr"/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Eating + Walking + C. Tasks + </a:t>
                      </a:r>
                      <a:r>
                        <a:rPr lang="en-US" sz="13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R. Motions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(16,13)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178"/>
                  </a:ext>
                </a:extLst>
              </a:tr>
              <a:tr h="483581">
                <a:tc>
                  <a:txBody>
                    <a:bodyPr/>
                    <a:lstStyle/>
                    <a:p>
                      <a:pPr algn="ctr"/>
                      <a:r>
                        <a:rPr lang="pt-PT" sz="13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Walking + Physical </a:t>
                      </a:r>
                      <a:r>
                        <a:rPr lang="pt-PT" sz="1300" b="0" i="0" kern="120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activity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(6,7)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7339"/>
                  </a:ext>
                </a:extLst>
              </a:tr>
            </a:tbl>
          </a:graphicData>
        </a:graphic>
      </p:graphicFrame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99FDB4-0C5C-4904-A43A-7CE0712BDE20}"/>
              </a:ext>
            </a:extLst>
          </p:cNvPr>
          <p:cNvCxnSpPr>
            <a:cxnSpLocks/>
          </p:cNvCxnSpPr>
          <p:nvPr/>
        </p:nvCxnSpPr>
        <p:spPr>
          <a:xfrm>
            <a:off x="2921643" y="4561686"/>
            <a:ext cx="535324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FF211D-73F2-4E89-945A-AEE321A16620}"/>
              </a:ext>
            </a:extLst>
          </p:cNvPr>
          <p:cNvCxnSpPr>
            <a:cxnSpLocks/>
          </p:cNvCxnSpPr>
          <p:nvPr/>
        </p:nvCxnSpPr>
        <p:spPr>
          <a:xfrm>
            <a:off x="2921643" y="4944392"/>
            <a:ext cx="535324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E9989F-54CA-40D6-9810-DB45AB4DD612}"/>
              </a:ext>
            </a:extLst>
          </p:cNvPr>
          <p:cNvCxnSpPr>
            <a:cxnSpLocks/>
          </p:cNvCxnSpPr>
          <p:nvPr/>
        </p:nvCxnSpPr>
        <p:spPr>
          <a:xfrm>
            <a:off x="2921643" y="5316625"/>
            <a:ext cx="535324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8AB1BE-5535-4594-9555-28757640469D}"/>
              </a:ext>
            </a:extLst>
          </p:cNvPr>
          <p:cNvCxnSpPr>
            <a:cxnSpLocks/>
          </p:cNvCxnSpPr>
          <p:nvPr/>
        </p:nvCxnSpPr>
        <p:spPr>
          <a:xfrm>
            <a:off x="3459965" y="4561686"/>
            <a:ext cx="1" cy="75493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DE3DF1-A2B7-4EA9-81B8-2CFA4F4D4B01}"/>
              </a:ext>
            </a:extLst>
          </p:cNvPr>
          <p:cNvCxnSpPr>
            <a:cxnSpLocks/>
          </p:cNvCxnSpPr>
          <p:nvPr/>
        </p:nvCxnSpPr>
        <p:spPr>
          <a:xfrm>
            <a:off x="3465294" y="4789271"/>
            <a:ext cx="353891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342E246-EF94-4FB2-A9ED-2CE15800EE5B}"/>
              </a:ext>
            </a:extLst>
          </p:cNvPr>
          <p:cNvCxnSpPr>
            <a:cxnSpLocks/>
          </p:cNvCxnSpPr>
          <p:nvPr/>
        </p:nvCxnSpPr>
        <p:spPr>
          <a:xfrm>
            <a:off x="3819185" y="3700463"/>
            <a:ext cx="0" cy="108880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5D66EE-308D-476E-AE5C-1710E80D2D06}"/>
              </a:ext>
            </a:extLst>
          </p:cNvPr>
          <p:cNvCxnSpPr>
            <a:cxnSpLocks/>
          </p:cNvCxnSpPr>
          <p:nvPr/>
        </p:nvCxnSpPr>
        <p:spPr>
          <a:xfrm>
            <a:off x="3819185" y="3700463"/>
            <a:ext cx="364727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425380A-5C90-4D38-A5BD-1CDCBC181142}"/>
              </a:ext>
            </a:extLst>
          </p:cNvPr>
          <p:cNvSpPr txBox="1"/>
          <p:nvPr/>
        </p:nvSpPr>
        <p:spPr>
          <a:xfrm>
            <a:off x="6650001" y="840426"/>
            <a:ext cx="1807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pt-PT" sz="2000" b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Seizure dataset</a:t>
            </a:r>
            <a:endParaRPr lang="pt-PT" sz="1200" b="1">
              <a:solidFill>
                <a:schemeClr val="bg2">
                  <a:lumMod val="50000"/>
                </a:schemeClr>
              </a:solidFill>
              <a:latin typeface="Klavika Md" panose="02000000000000000000" pitchFamily="50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AD4AF0B-4AAF-4708-8C96-303D263D38AF}"/>
              </a:ext>
            </a:extLst>
          </p:cNvPr>
          <p:cNvSpPr txBox="1"/>
          <p:nvPr/>
        </p:nvSpPr>
        <p:spPr>
          <a:xfrm>
            <a:off x="7642220" y="1742432"/>
            <a:ext cx="1268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pt-PT" sz="2000" i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S</a:t>
            </a:r>
            <a:r>
              <a:rPr lang="pt-PT" sz="2000" i="1" baseline="-25000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train,S</a:t>
            </a:r>
            <a:r>
              <a:rPr lang="pt-PT" sz="1200" i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  </a:t>
            </a:r>
            <a:r>
              <a:rPr lang="pt-PT" sz="2000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= 10</a:t>
            </a:r>
            <a:endParaRPr lang="pt-PT" sz="2000" b="1">
              <a:solidFill>
                <a:schemeClr val="bg2">
                  <a:lumMod val="50000"/>
                </a:schemeClr>
              </a:solidFill>
              <a:latin typeface="Klavika Md" panose="02000000000000000000" pitchFamily="50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A0517F-AF9E-4534-B663-51B957EC699A}"/>
              </a:ext>
            </a:extLst>
          </p:cNvPr>
          <p:cNvSpPr txBox="1"/>
          <p:nvPr/>
        </p:nvSpPr>
        <p:spPr>
          <a:xfrm>
            <a:off x="6314515" y="1742432"/>
            <a:ext cx="1197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pt-PT" sz="2000" i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S</a:t>
            </a:r>
            <a:r>
              <a:rPr lang="pt-PT" sz="2000" i="1" baseline="-25000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test,S</a:t>
            </a:r>
            <a:r>
              <a:rPr lang="pt-PT" sz="1200" i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  </a:t>
            </a:r>
            <a:r>
              <a:rPr lang="pt-PT" sz="2000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= 10</a:t>
            </a:r>
            <a:endParaRPr lang="pt-PT" sz="2000" b="1">
              <a:solidFill>
                <a:schemeClr val="bg2">
                  <a:lumMod val="50000"/>
                </a:schemeClr>
              </a:solidFill>
              <a:latin typeface="Klavika Md" panose="02000000000000000000" pitchFamily="50" charset="0"/>
            </a:endParaRPr>
          </a:p>
        </p:txBody>
      </p:sp>
      <p:pic>
        <p:nvPicPr>
          <p:cNvPr id="72" name="Picture 71" descr="Shape&#10;&#10;Description automatically generated with low confidence">
            <a:extLst>
              <a:ext uri="{FF2B5EF4-FFF2-40B4-BE49-F238E27FC236}">
                <a16:creationId xmlns:a16="http://schemas.microsoft.com/office/drawing/2014/main" id="{1D8B6210-5148-4FDC-BC3E-E6E005A76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02531" y="1326265"/>
            <a:ext cx="364727" cy="36472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CB16268-66E2-4477-9B85-DB0606DF995D}"/>
              </a:ext>
            </a:extLst>
          </p:cNvPr>
          <p:cNvSpPr txBox="1"/>
          <p:nvPr/>
        </p:nvSpPr>
        <p:spPr>
          <a:xfrm>
            <a:off x="882675" y="2519917"/>
            <a:ext cx="1830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pt-PT" sz="2000" b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Normal dataset</a:t>
            </a:r>
            <a:endParaRPr lang="pt-PT" sz="1200" b="1">
              <a:solidFill>
                <a:schemeClr val="bg2">
                  <a:lumMod val="50000"/>
                </a:schemeClr>
              </a:solidFill>
              <a:latin typeface="Klavika Md" panose="02000000000000000000" pitchFamily="50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7F1FAF4-EC21-41F2-8B5A-871DBAE014B0}"/>
              </a:ext>
            </a:extLst>
          </p:cNvPr>
          <p:cNvCxnSpPr>
            <a:cxnSpLocks/>
          </p:cNvCxnSpPr>
          <p:nvPr/>
        </p:nvCxnSpPr>
        <p:spPr>
          <a:xfrm>
            <a:off x="8186216" y="2247606"/>
            <a:ext cx="0" cy="52893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FB3CCF84-3A13-49DB-8CD3-FD71402A6F2E}"/>
              </a:ext>
            </a:extLst>
          </p:cNvPr>
          <p:cNvSpPr/>
          <p:nvPr/>
        </p:nvSpPr>
        <p:spPr>
          <a:xfrm>
            <a:off x="7642220" y="2915807"/>
            <a:ext cx="1153566" cy="56673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Training dataset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6C4B27B-C589-4B56-A550-ED1D588D4CCF}"/>
              </a:ext>
            </a:extLst>
          </p:cNvPr>
          <p:cNvSpPr/>
          <p:nvPr/>
        </p:nvSpPr>
        <p:spPr>
          <a:xfrm>
            <a:off x="7642220" y="3877911"/>
            <a:ext cx="1153566" cy="5667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Testing dataset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C7D34BB-AAF0-4BC9-83B6-931B3C7CEFE0}"/>
              </a:ext>
            </a:extLst>
          </p:cNvPr>
          <p:cNvCxnSpPr>
            <a:cxnSpLocks/>
          </p:cNvCxnSpPr>
          <p:nvPr/>
        </p:nvCxnSpPr>
        <p:spPr>
          <a:xfrm>
            <a:off x="7347161" y="3223303"/>
            <a:ext cx="0" cy="99151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94F3652-49FB-4129-883B-1D9217C77BDE}"/>
              </a:ext>
            </a:extLst>
          </p:cNvPr>
          <p:cNvCxnSpPr>
            <a:cxnSpLocks/>
          </p:cNvCxnSpPr>
          <p:nvPr/>
        </p:nvCxnSpPr>
        <p:spPr>
          <a:xfrm>
            <a:off x="7347161" y="4214813"/>
            <a:ext cx="205018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559F4EDA-9CA1-43AC-AB7B-BF1A9D56C9ED}"/>
              </a:ext>
            </a:extLst>
          </p:cNvPr>
          <p:cNvSpPr/>
          <p:nvPr/>
        </p:nvSpPr>
        <p:spPr>
          <a:xfrm rot="16200000">
            <a:off x="6236694" y="3514831"/>
            <a:ext cx="355500" cy="37126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0" name="Picture 89" descr="Shape&#10;&#10;Description automatically generated with low confidence">
            <a:extLst>
              <a:ext uri="{FF2B5EF4-FFF2-40B4-BE49-F238E27FC236}">
                <a16:creationId xmlns:a16="http://schemas.microsoft.com/office/drawing/2014/main" id="{E7028C8E-F49D-4FA5-ADE7-55C07ED78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29" y="3582647"/>
            <a:ext cx="235631" cy="235631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C001A5-8890-444D-BA2C-FD559D869AF0}"/>
              </a:ext>
            </a:extLst>
          </p:cNvPr>
          <p:cNvCxnSpPr>
            <a:cxnSpLocks/>
          </p:cNvCxnSpPr>
          <p:nvPr/>
        </p:nvCxnSpPr>
        <p:spPr>
          <a:xfrm>
            <a:off x="7347161" y="3227749"/>
            <a:ext cx="205018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848C83-F6A1-4D27-A82C-EE9D6C8FB351}"/>
              </a:ext>
            </a:extLst>
          </p:cNvPr>
          <p:cNvCxnSpPr>
            <a:cxnSpLocks/>
          </p:cNvCxnSpPr>
          <p:nvPr/>
        </p:nvCxnSpPr>
        <p:spPr>
          <a:xfrm>
            <a:off x="7100078" y="3693896"/>
            <a:ext cx="247083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548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06994675-A043-44B6-B2EC-782B0B2F2876}"/>
              </a:ext>
            </a:extLst>
          </p:cNvPr>
          <p:cNvSpPr/>
          <p:nvPr/>
        </p:nvSpPr>
        <p:spPr>
          <a:xfrm>
            <a:off x="7277024" y="1217737"/>
            <a:ext cx="615739" cy="5746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DATA PARTITION</a:t>
            </a:r>
          </a:p>
        </p:txBody>
      </p:sp>
      <p:graphicFrame>
        <p:nvGraphicFramePr>
          <p:cNvPr id="6" name="Tabela 2">
            <a:extLst>
              <a:ext uri="{FF2B5EF4-FFF2-40B4-BE49-F238E27FC236}">
                <a16:creationId xmlns:a16="http://schemas.microsoft.com/office/drawing/2014/main" id="{2C30DCF2-11C1-416A-8783-EEA8867CEEC7}"/>
              </a:ext>
            </a:extLst>
          </p:cNvPr>
          <p:cNvGraphicFramePr>
            <a:graphicFrameLocks noGrp="1"/>
          </p:cNvGraphicFramePr>
          <p:nvPr/>
        </p:nvGraphicFramePr>
        <p:xfrm>
          <a:off x="305548" y="3199174"/>
          <a:ext cx="2985014" cy="2725023"/>
        </p:xfrm>
        <a:graphic>
          <a:graphicData uri="http://schemas.openxmlformats.org/drawingml/2006/table">
            <a:tbl>
              <a:tblPr firstRow="1" bandRow="1">
                <a:solidFill>
                  <a:srgbClr val="F0F0F0">
                    <a:alpha val="49020"/>
                  </a:srgbClr>
                </a:solidFill>
                <a:tableStyleId>{5C22544A-7EE6-4342-B048-85BDC9FD1C3A}</a:tableStyleId>
              </a:tblPr>
              <a:tblGrid>
                <a:gridCol w="1492507">
                  <a:extLst>
                    <a:ext uri="{9D8B030D-6E8A-4147-A177-3AD203B41FA5}">
                      <a16:colId xmlns:a16="http://schemas.microsoft.com/office/drawing/2014/main" val="1254199937"/>
                    </a:ext>
                  </a:extLst>
                </a:gridCol>
                <a:gridCol w="1492507">
                  <a:extLst>
                    <a:ext uri="{9D8B030D-6E8A-4147-A177-3AD203B41FA5}">
                      <a16:colId xmlns:a16="http://schemas.microsoft.com/office/drawing/2014/main" val="405648915"/>
                    </a:ext>
                  </a:extLst>
                </a:gridCol>
              </a:tblGrid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ACTIVITY</a:t>
                      </a:r>
                    </a:p>
                  </a:txBody>
                  <a:tcPr marL="65573" marR="65573" marT="32786" marB="32786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DATASETS</a:t>
                      </a:r>
                      <a:endParaRPr lang="pt-PT" sz="1500" i="1" baseline="-25000">
                        <a:solidFill>
                          <a:schemeClr val="bg1">
                            <a:lumMod val="65000"/>
                          </a:schemeClr>
                        </a:solidFill>
                        <a:latin typeface="Klavika Md" panose="02000000000000000000" pitchFamily="50" charset="0"/>
                      </a:endParaRPr>
                    </a:p>
                  </a:txBody>
                  <a:tcPr marL="65573" marR="65573" marT="32786" marB="327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734410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Standing</a:t>
                      </a:r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</a:t>
                      </a:r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Still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10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566647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Random</a:t>
                      </a:r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</a:t>
                      </a:r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Motions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13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5616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Computer Tasks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4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893486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Eating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4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178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 b="0" i="0" kern="120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Walking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4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7339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Physical</a:t>
                      </a:r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</a:t>
                      </a:r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Activity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9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110454"/>
                  </a:ext>
                </a:extLst>
              </a:tr>
            </a:tbl>
          </a:graphicData>
        </a:graphic>
      </p:graphicFrame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0B0897-0DF5-4824-8EFD-4C0974F56CF8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5B83FF-8591-4E07-86D7-6944BFD7DF5F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ela 2">
            <a:extLst>
              <a:ext uri="{FF2B5EF4-FFF2-40B4-BE49-F238E27FC236}">
                <a16:creationId xmlns:a16="http://schemas.microsoft.com/office/drawing/2014/main" id="{A1046EE8-60C6-4E7B-AE96-A3144377BC22}"/>
              </a:ext>
            </a:extLst>
          </p:cNvPr>
          <p:cNvGraphicFramePr>
            <a:graphicFrameLocks noGrp="1"/>
          </p:cNvGraphicFramePr>
          <p:nvPr/>
        </p:nvGraphicFramePr>
        <p:xfrm>
          <a:off x="4183912" y="2519917"/>
          <a:ext cx="3187403" cy="3071827"/>
        </p:xfrm>
        <a:graphic>
          <a:graphicData uri="http://schemas.openxmlformats.org/drawingml/2006/table">
            <a:tbl>
              <a:tblPr firstRow="1" bandRow="1">
                <a:solidFill>
                  <a:srgbClr val="F0F0F0">
                    <a:alpha val="49020"/>
                  </a:srgbClr>
                </a:solidFill>
                <a:tableStyleId>{5C22544A-7EE6-4342-B048-85BDC9FD1C3A}</a:tableStyleId>
              </a:tblPr>
              <a:tblGrid>
                <a:gridCol w="2114359">
                  <a:extLst>
                    <a:ext uri="{9D8B030D-6E8A-4147-A177-3AD203B41FA5}">
                      <a16:colId xmlns:a16="http://schemas.microsoft.com/office/drawing/2014/main" val="1254199937"/>
                    </a:ext>
                  </a:extLst>
                </a:gridCol>
                <a:gridCol w="1073044">
                  <a:extLst>
                    <a:ext uri="{9D8B030D-6E8A-4147-A177-3AD203B41FA5}">
                      <a16:colId xmlns:a16="http://schemas.microsoft.com/office/drawing/2014/main" val="405648915"/>
                    </a:ext>
                  </a:extLst>
                </a:gridCol>
              </a:tblGrid>
              <a:tr h="446673">
                <a:tc>
                  <a:txBody>
                    <a:bodyPr/>
                    <a:lstStyle/>
                    <a:p>
                      <a:pPr algn="ctr"/>
                      <a:r>
                        <a:rPr lang="pt-PT" sz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ACTIVITY COMBINATION</a:t>
                      </a:r>
                    </a:p>
                  </a:txBody>
                  <a:tcPr marL="69083" marR="69083" marT="34541" marB="34541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(</a:t>
                      </a:r>
                      <a:r>
                        <a:rPr lang="pt-PT" sz="1200" i="1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S</a:t>
                      </a:r>
                      <a:r>
                        <a:rPr lang="pt-PT" sz="1200" i="1" baseline="-250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train,N</a:t>
                      </a:r>
                      <a:r>
                        <a:rPr lang="pt-PT" sz="1200" i="1" baseline="-250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 </a:t>
                      </a:r>
                      <a:r>
                        <a:rPr lang="pt-PT" sz="1200" i="1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,</a:t>
                      </a:r>
                      <a:r>
                        <a:rPr lang="pt-PT" sz="12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 </a:t>
                      </a:r>
                      <a:r>
                        <a:rPr lang="pt-PT" sz="1200" i="1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S</a:t>
                      </a:r>
                      <a:r>
                        <a:rPr lang="pt-PT" sz="1200" i="1" baseline="-250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test,N</a:t>
                      </a:r>
                      <a:r>
                        <a:rPr lang="pt-PT" sz="1200" i="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)</a:t>
                      </a:r>
                    </a:p>
                  </a:txBody>
                  <a:tcPr marL="69083" marR="69083" marT="34541" marB="345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734410"/>
                  </a:ext>
                </a:extLst>
              </a:tr>
              <a:tr h="483581">
                <a:tc>
                  <a:txBody>
                    <a:bodyPr/>
                    <a:lstStyle/>
                    <a:p>
                      <a:pPr algn="ctr"/>
                      <a:r>
                        <a:rPr lang="pt-PT" sz="13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All</a:t>
                      </a: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normal </a:t>
                      </a:r>
                      <a:r>
                        <a:rPr lang="pt-PT" sz="13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activities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(21,23)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566647"/>
                  </a:ext>
                </a:extLst>
              </a:tr>
              <a:tr h="483581">
                <a:tc>
                  <a:txBody>
                    <a:bodyPr/>
                    <a:lstStyle/>
                    <a:p>
                      <a:pPr algn="ctr"/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Eating + Walking + C. </a:t>
                      </a:r>
                      <a:r>
                        <a:rPr lang="pt-PT" sz="13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Tasks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(6,6)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5616"/>
                  </a:ext>
                </a:extLst>
              </a:tr>
              <a:tr h="690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Eating + Walking + C. Tasks + </a:t>
                      </a:r>
                      <a:r>
                        <a:rPr lang="en-US" sz="13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Standing Still + R. Motions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(17,18)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893486"/>
                  </a:ext>
                </a:extLst>
              </a:tr>
              <a:tr h="483581">
                <a:tc>
                  <a:txBody>
                    <a:bodyPr/>
                    <a:lstStyle/>
                    <a:p>
                      <a:pPr algn="ctr"/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Eating + Walking + C. Tasks + </a:t>
                      </a:r>
                      <a:r>
                        <a:rPr lang="en-US" sz="13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R. Motions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(16,13)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178"/>
                  </a:ext>
                </a:extLst>
              </a:tr>
              <a:tr h="483581">
                <a:tc>
                  <a:txBody>
                    <a:bodyPr/>
                    <a:lstStyle/>
                    <a:p>
                      <a:pPr algn="ctr"/>
                      <a:r>
                        <a:rPr lang="pt-PT" sz="13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Walking + Physical </a:t>
                      </a:r>
                      <a:r>
                        <a:rPr lang="pt-PT" sz="1300" b="0" i="0" kern="120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activity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(6,7)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7339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1AAE09-DE9D-4CEE-9EBF-3D76B52758CA}"/>
              </a:ext>
            </a:extLst>
          </p:cNvPr>
          <p:cNvCxnSpPr>
            <a:cxnSpLocks/>
          </p:cNvCxnSpPr>
          <p:nvPr/>
        </p:nvCxnSpPr>
        <p:spPr>
          <a:xfrm>
            <a:off x="2929970" y="3795719"/>
            <a:ext cx="535324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6C56FB-84BD-4C41-B4D5-0BA72A3A1997}"/>
              </a:ext>
            </a:extLst>
          </p:cNvPr>
          <p:cNvCxnSpPr>
            <a:cxnSpLocks/>
          </p:cNvCxnSpPr>
          <p:nvPr/>
        </p:nvCxnSpPr>
        <p:spPr>
          <a:xfrm>
            <a:off x="2921643" y="4161278"/>
            <a:ext cx="535324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99FDB4-0C5C-4904-A43A-7CE0712BDE20}"/>
              </a:ext>
            </a:extLst>
          </p:cNvPr>
          <p:cNvCxnSpPr>
            <a:cxnSpLocks/>
          </p:cNvCxnSpPr>
          <p:nvPr/>
        </p:nvCxnSpPr>
        <p:spPr>
          <a:xfrm>
            <a:off x="2921643" y="4561686"/>
            <a:ext cx="535324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FF211D-73F2-4E89-945A-AEE321A16620}"/>
              </a:ext>
            </a:extLst>
          </p:cNvPr>
          <p:cNvCxnSpPr>
            <a:cxnSpLocks/>
          </p:cNvCxnSpPr>
          <p:nvPr/>
        </p:nvCxnSpPr>
        <p:spPr>
          <a:xfrm>
            <a:off x="2921643" y="4944392"/>
            <a:ext cx="535324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E9989F-54CA-40D6-9810-DB45AB4DD612}"/>
              </a:ext>
            </a:extLst>
          </p:cNvPr>
          <p:cNvCxnSpPr>
            <a:cxnSpLocks/>
          </p:cNvCxnSpPr>
          <p:nvPr/>
        </p:nvCxnSpPr>
        <p:spPr>
          <a:xfrm>
            <a:off x="2921643" y="5316625"/>
            <a:ext cx="535324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8AB1BE-5535-4594-9555-28757640469D}"/>
              </a:ext>
            </a:extLst>
          </p:cNvPr>
          <p:cNvCxnSpPr>
            <a:cxnSpLocks/>
          </p:cNvCxnSpPr>
          <p:nvPr/>
        </p:nvCxnSpPr>
        <p:spPr>
          <a:xfrm flipH="1">
            <a:off x="3459965" y="3795719"/>
            <a:ext cx="1" cy="152090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DE3DF1-A2B7-4EA9-81B8-2CFA4F4D4B01}"/>
              </a:ext>
            </a:extLst>
          </p:cNvPr>
          <p:cNvCxnSpPr>
            <a:cxnSpLocks/>
          </p:cNvCxnSpPr>
          <p:nvPr/>
        </p:nvCxnSpPr>
        <p:spPr>
          <a:xfrm>
            <a:off x="3465294" y="4789271"/>
            <a:ext cx="353891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342E246-EF94-4FB2-A9ED-2CE15800EE5B}"/>
              </a:ext>
            </a:extLst>
          </p:cNvPr>
          <p:cNvCxnSpPr>
            <a:cxnSpLocks/>
          </p:cNvCxnSpPr>
          <p:nvPr/>
        </p:nvCxnSpPr>
        <p:spPr>
          <a:xfrm>
            <a:off x="3819185" y="4214813"/>
            <a:ext cx="0" cy="57445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5D66EE-308D-476E-AE5C-1710E80D2D06}"/>
              </a:ext>
            </a:extLst>
          </p:cNvPr>
          <p:cNvCxnSpPr>
            <a:cxnSpLocks/>
          </p:cNvCxnSpPr>
          <p:nvPr/>
        </p:nvCxnSpPr>
        <p:spPr>
          <a:xfrm>
            <a:off x="3819185" y="4214813"/>
            <a:ext cx="364727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425380A-5C90-4D38-A5BD-1CDCBC181142}"/>
              </a:ext>
            </a:extLst>
          </p:cNvPr>
          <p:cNvSpPr txBox="1"/>
          <p:nvPr/>
        </p:nvSpPr>
        <p:spPr>
          <a:xfrm>
            <a:off x="6650001" y="840426"/>
            <a:ext cx="1807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pt-PT" sz="2000" b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Seizure dataset</a:t>
            </a:r>
            <a:endParaRPr lang="pt-PT" sz="1200" b="1">
              <a:solidFill>
                <a:schemeClr val="bg2">
                  <a:lumMod val="50000"/>
                </a:schemeClr>
              </a:solidFill>
              <a:latin typeface="Klavika Md" panose="02000000000000000000" pitchFamily="50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AD4AF0B-4AAF-4708-8C96-303D263D38AF}"/>
              </a:ext>
            </a:extLst>
          </p:cNvPr>
          <p:cNvSpPr txBox="1"/>
          <p:nvPr/>
        </p:nvSpPr>
        <p:spPr>
          <a:xfrm>
            <a:off x="7642220" y="1742432"/>
            <a:ext cx="1268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pt-PT" sz="2000" i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S</a:t>
            </a:r>
            <a:r>
              <a:rPr lang="pt-PT" sz="2000" i="1" baseline="-25000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train,S</a:t>
            </a:r>
            <a:r>
              <a:rPr lang="pt-PT" sz="1200" i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  </a:t>
            </a:r>
            <a:r>
              <a:rPr lang="pt-PT" sz="2000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= 10</a:t>
            </a:r>
            <a:endParaRPr lang="pt-PT" sz="2000" b="1">
              <a:solidFill>
                <a:schemeClr val="bg2">
                  <a:lumMod val="50000"/>
                </a:schemeClr>
              </a:solidFill>
              <a:latin typeface="Klavika Md" panose="02000000000000000000" pitchFamily="50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A0517F-AF9E-4534-B663-51B957EC699A}"/>
              </a:ext>
            </a:extLst>
          </p:cNvPr>
          <p:cNvSpPr txBox="1"/>
          <p:nvPr/>
        </p:nvSpPr>
        <p:spPr>
          <a:xfrm>
            <a:off x="6314515" y="1742432"/>
            <a:ext cx="1197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pt-PT" sz="2000" i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S</a:t>
            </a:r>
            <a:r>
              <a:rPr lang="pt-PT" sz="2000" i="1" baseline="-25000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test,S</a:t>
            </a:r>
            <a:r>
              <a:rPr lang="pt-PT" sz="1200" i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  </a:t>
            </a:r>
            <a:r>
              <a:rPr lang="pt-PT" sz="2000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= 10</a:t>
            </a:r>
            <a:endParaRPr lang="pt-PT" sz="2000" b="1">
              <a:solidFill>
                <a:schemeClr val="bg2">
                  <a:lumMod val="50000"/>
                </a:schemeClr>
              </a:solidFill>
              <a:latin typeface="Klavika Md" panose="02000000000000000000" pitchFamily="50" charset="0"/>
            </a:endParaRPr>
          </a:p>
        </p:txBody>
      </p:sp>
      <p:pic>
        <p:nvPicPr>
          <p:cNvPr id="72" name="Picture 71" descr="Shape&#10;&#10;Description automatically generated with low confidence">
            <a:extLst>
              <a:ext uri="{FF2B5EF4-FFF2-40B4-BE49-F238E27FC236}">
                <a16:creationId xmlns:a16="http://schemas.microsoft.com/office/drawing/2014/main" id="{1D8B6210-5148-4FDC-BC3E-E6E005A76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02531" y="1326265"/>
            <a:ext cx="364727" cy="36472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CB16268-66E2-4477-9B85-DB0606DF995D}"/>
              </a:ext>
            </a:extLst>
          </p:cNvPr>
          <p:cNvSpPr txBox="1"/>
          <p:nvPr/>
        </p:nvSpPr>
        <p:spPr>
          <a:xfrm>
            <a:off x="882675" y="2519917"/>
            <a:ext cx="1830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pt-PT" sz="2000" b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Normal dataset</a:t>
            </a:r>
            <a:endParaRPr lang="pt-PT" sz="1200" b="1">
              <a:solidFill>
                <a:schemeClr val="bg2">
                  <a:lumMod val="50000"/>
                </a:schemeClr>
              </a:solidFill>
              <a:latin typeface="Klavika Md" panose="02000000000000000000" pitchFamily="50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7F1FAF4-EC21-41F2-8B5A-871DBAE014B0}"/>
              </a:ext>
            </a:extLst>
          </p:cNvPr>
          <p:cNvCxnSpPr>
            <a:cxnSpLocks/>
          </p:cNvCxnSpPr>
          <p:nvPr/>
        </p:nvCxnSpPr>
        <p:spPr>
          <a:xfrm>
            <a:off x="8186216" y="2247606"/>
            <a:ext cx="0" cy="52893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FB3CCF84-3A13-49DB-8CD3-FD71402A6F2E}"/>
              </a:ext>
            </a:extLst>
          </p:cNvPr>
          <p:cNvSpPr/>
          <p:nvPr/>
        </p:nvSpPr>
        <p:spPr>
          <a:xfrm>
            <a:off x="7642220" y="2915807"/>
            <a:ext cx="1153566" cy="56673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Training dataset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6C4B27B-C589-4B56-A550-ED1D588D4CCF}"/>
              </a:ext>
            </a:extLst>
          </p:cNvPr>
          <p:cNvSpPr/>
          <p:nvPr/>
        </p:nvSpPr>
        <p:spPr>
          <a:xfrm>
            <a:off x="7642220" y="3877911"/>
            <a:ext cx="1153566" cy="5667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Testing dataset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0A23872-68E7-4151-A905-3A0F4F2A2466}"/>
              </a:ext>
            </a:extLst>
          </p:cNvPr>
          <p:cNvSpPr/>
          <p:nvPr/>
        </p:nvSpPr>
        <p:spPr>
          <a:xfrm rot="16200000">
            <a:off x="6272111" y="4166833"/>
            <a:ext cx="251514" cy="2626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7FB48462-FDE4-45AE-86A2-34A1455C8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515" y="4214813"/>
            <a:ext cx="166706" cy="16670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AC5FC33-5D80-4565-B12B-E351CD63813D}"/>
              </a:ext>
            </a:extLst>
          </p:cNvPr>
          <p:cNvCxnSpPr>
            <a:cxnSpLocks/>
          </p:cNvCxnSpPr>
          <p:nvPr/>
        </p:nvCxnSpPr>
        <p:spPr>
          <a:xfrm>
            <a:off x="7347161" y="3223303"/>
            <a:ext cx="0" cy="105161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7F034A4-ACAF-471A-9D94-B8911F395D98}"/>
              </a:ext>
            </a:extLst>
          </p:cNvPr>
          <p:cNvCxnSpPr>
            <a:cxnSpLocks/>
          </p:cNvCxnSpPr>
          <p:nvPr/>
        </p:nvCxnSpPr>
        <p:spPr>
          <a:xfrm>
            <a:off x="7347161" y="4161278"/>
            <a:ext cx="205018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B6D9F6A-E027-4577-B5FB-40A503A40E58}"/>
              </a:ext>
            </a:extLst>
          </p:cNvPr>
          <p:cNvCxnSpPr>
            <a:cxnSpLocks/>
          </p:cNvCxnSpPr>
          <p:nvPr/>
        </p:nvCxnSpPr>
        <p:spPr>
          <a:xfrm>
            <a:off x="7347161" y="3227749"/>
            <a:ext cx="205018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C07D30-2671-43DA-90F1-07168AEF28B3}"/>
              </a:ext>
            </a:extLst>
          </p:cNvPr>
          <p:cNvCxnSpPr>
            <a:cxnSpLocks/>
          </p:cNvCxnSpPr>
          <p:nvPr/>
        </p:nvCxnSpPr>
        <p:spPr>
          <a:xfrm>
            <a:off x="7153482" y="4274920"/>
            <a:ext cx="193679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569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06994675-A043-44B6-B2EC-782B0B2F2876}"/>
              </a:ext>
            </a:extLst>
          </p:cNvPr>
          <p:cNvSpPr/>
          <p:nvPr/>
        </p:nvSpPr>
        <p:spPr>
          <a:xfrm>
            <a:off x="7277024" y="1217737"/>
            <a:ext cx="615739" cy="5746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DATA PARTITION</a:t>
            </a:r>
          </a:p>
        </p:txBody>
      </p:sp>
      <p:graphicFrame>
        <p:nvGraphicFramePr>
          <p:cNvPr id="6" name="Tabela 2">
            <a:extLst>
              <a:ext uri="{FF2B5EF4-FFF2-40B4-BE49-F238E27FC236}">
                <a16:creationId xmlns:a16="http://schemas.microsoft.com/office/drawing/2014/main" id="{2C30DCF2-11C1-416A-8783-EEA8867CEEC7}"/>
              </a:ext>
            </a:extLst>
          </p:cNvPr>
          <p:cNvGraphicFramePr>
            <a:graphicFrameLocks noGrp="1"/>
          </p:cNvGraphicFramePr>
          <p:nvPr/>
        </p:nvGraphicFramePr>
        <p:xfrm>
          <a:off x="305548" y="3199174"/>
          <a:ext cx="2985014" cy="2725023"/>
        </p:xfrm>
        <a:graphic>
          <a:graphicData uri="http://schemas.openxmlformats.org/drawingml/2006/table">
            <a:tbl>
              <a:tblPr firstRow="1" bandRow="1">
                <a:solidFill>
                  <a:srgbClr val="F0F0F0">
                    <a:alpha val="49020"/>
                  </a:srgbClr>
                </a:solidFill>
                <a:tableStyleId>{5C22544A-7EE6-4342-B048-85BDC9FD1C3A}</a:tableStyleId>
              </a:tblPr>
              <a:tblGrid>
                <a:gridCol w="1492507">
                  <a:extLst>
                    <a:ext uri="{9D8B030D-6E8A-4147-A177-3AD203B41FA5}">
                      <a16:colId xmlns:a16="http://schemas.microsoft.com/office/drawing/2014/main" val="1254199937"/>
                    </a:ext>
                  </a:extLst>
                </a:gridCol>
                <a:gridCol w="1492507">
                  <a:extLst>
                    <a:ext uri="{9D8B030D-6E8A-4147-A177-3AD203B41FA5}">
                      <a16:colId xmlns:a16="http://schemas.microsoft.com/office/drawing/2014/main" val="405648915"/>
                    </a:ext>
                  </a:extLst>
                </a:gridCol>
              </a:tblGrid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ACTIVITY</a:t>
                      </a:r>
                    </a:p>
                  </a:txBody>
                  <a:tcPr marL="65573" marR="65573" marT="32786" marB="32786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DATASETS</a:t>
                      </a:r>
                      <a:endParaRPr lang="pt-PT" sz="1500" i="1" baseline="-25000">
                        <a:solidFill>
                          <a:schemeClr val="bg1">
                            <a:lumMod val="65000"/>
                          </a:schemeClr>
                        </a:solidFill>
                        <a:latin typeface="Klavika Md" panose="02000000000000000000" pitchFamily="50" charset="0"/>
                      </a:endParaRPr>
                    </a:p>
                  </a:txBody>
                  <a:tcPr marL="65573" marR="65573" marT="32786" marB="327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734410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Standing</a:t>
                      </a:r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</a:t>
                      </a:r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Still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10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566647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Random</a:t>
                      </a:r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</a:t>
                      </a:r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Motions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13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5616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Computer Tasks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4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893486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Eating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4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178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 b="0" i="0" kern="120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Walking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4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7339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Physical</a:t>
                      </a:r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</a:t>
                      </a:r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Activity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9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110454"/>
                  </a:ext>
                </a:extLst>
              </a:tr>
            </a:tbl>
          </a:graphicData>
        </a:graphic>
      </p:graphicFrame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0B0897-0DF5-4824-8EFD-4C0974F56CF8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5B83FF-8591-4E07-86D7-6944BFD7DF5F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ela 2">
            <a:extLst>
              <a:ext uri="{FF2B5EF4-FFF2-40B4-BE49-F238E27FC236}">
                <a16:creationId xmlns:a16="http://schemas.microsoft.com/office/drawing/2014/main" id="{A1046EE8-60C6-4E7B-AE96-A3144377BC22}"/>
              </a:ext>
            </a:extLst>
          </p:cNvPr>
          <p:cNvGraphicFramePr>
            <a:graphicFrameLocks noGrp="1"/>
          </p:cNvGraphicFramePr>
          <p:nvPr/>
        </p:nvGraphicFramePr>
        <p:xfrm>
          <a:off x="4183912" y="2519917"/>
          <a:ext cx="3187403" cy="3071827"/>
        </p:xfrm>
        <a:graphic>
          <a:graphicData uri="http://schemas.openxmlformats.org/drawingml/2006/table">
            <a:tbl>
              <a:tblPr firstRow="1" bandRow="1">
                <a:solidFill>
                  <a:srgbClr val="F0F0F0">
                    <a:alpha val="49020"/>
                  </a:srgbClr>
                </a:solidFill>
                <a:tableStyleId>{5C22544A-7EE6-4342-B048-85BDC9FD1C3A}</a:tableStyleId>
              </a:tblPr>
              <a:tblGrid>
                <a:gridCol w="2114359">
                  <a:extLst>
                    <a:ext uri="{9D8B030D-6E8A-4147-A177-3AD203B41FA5}">
                      <a16:colId xmlns:a16="http://schemas.microsoft.com/office/drawing/2014/main" val="1254199937"/>
                    </a:ext>
                  </a:extLst>
                </a:gridCol>
                <a:gridCol w="1073044">
                  <a:extLst>
                    <a:ext uri="{9D8B030D-6E8A-4147-A177-3AD203B41FA5}">
                      <a16:colId xmlns:a16="http://schemas.microsoft.com/office/drawing/2014/main" val="405648915"/>
                    </a:ext>
                  </a:extLst>
                </a:gridCol>
              </a:tblGrid>
              <a:tr h="446673">
                <a:tc>
                  <a:txBody>
                    <a:bodyPr/>
                    <a:lstStyle/>
                    <a:p>
                      <a:pPr algn="ctr"/>
                      <a:r>
                        <a:rPr lang="pt-PT" sz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ACTIVITY COMBINATION</a:t>
                      </a:r>
                    </a:p>
                  </a:txBody>
                  <a:tcPr marL="69083" marR="69083" marT="34541" marB="34541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(</a:t>
                      </a:r>
                      <a:r>
                        <a:rPr lang="pt-PT" sz="1200" i="1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S</a:t>
                      </a:r>
                      <a:r>
                        <a:rPr lang="pt-PT" sz="1200" i="1" baseline="-250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train,N</a:t>
                      </a:r>
                      <a:r>
                        <a:rPr lang="pt-PT" sz="1200" i="1" baseline="-250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 </a:t>
                      </a:r>
                      <a:r>
                        <a:rPr lang="pt-PT" sz="1200" i="1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,</a:t>
                      </a:r>
                      <a:r>
                        <a:rPr lang="pt-PT" sz="12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 </a:t>
                      </a:r>
                      <a:r>
                        <a:rPr lang="pt-PT" sz="1200" i="1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S</a:t>
                      </a:r>
                      <a:r>
                        <a:rPr lang="pt-PT" sz="1200" i="1" baseline="-250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test,N</a:t>
                      </a:r>
                      <a:r>
                        <a:rPr lang="pt-PT" sz="1200" i="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)</a:t>
                      </a:r>
                    </a:p>
                  </a:txBody>
                  <a:tcPr marL="69083" marR="69083" marT="34541" marB="345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734410"/>
                  </a:ext>
                </a:extLst>
              </a:tr>
              <a:tr h="483581">
                <a:tc>
                  <a:txBody>
                    <a:bodyPr/>
                    <a:lstStyle/>
                    <a:p>
                      <a:pPr algn="ctr"/>
                      <a:r>
                        <a:rPr lang="pt-PT" sz="13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All</a:t>
                      </a: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normal </a:t>
                      </a:r>
                      <a:r>
                        <a:rPr lang="pt-PT" sz="13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activities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(21,23)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566647"/>
                  </a:ext>
                </a:extLst>
              </a:tr>
              <a:tr h="483581">
                <a:tc>
                  <a:txBody>
                    <a:bodyPr/>
                    <a:lstStyle/>
                    <a:p>
                      <a:pPr algn="ctr"/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Eating + Walking + C. </a:t>
                      </a:r>
                      <a:r>
                        <a:rPr lang="pt-PT" sz="13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Tasks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(6,6)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5616"/>
                  </a:ext>
                </a:extLst>
              </a:tr>
              <a:tr h="690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Eating + Walking + C. Tasks + </a:t>
                      </a:r>
                      <a:r>
                        <a:rPr lang="en-US" sz="13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Standing Still + R. Motions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(17,18)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893486"/>
                  </a:ext>
                </a:extLst>
              </a:tr>
              <a:tr h="483581">
                <a:tc>
                  <a:txBody>
                    <a:bodyPr/>
                    <a:lstStyle/>
                    <a:p>
                      <a:pPr algn="ctr"/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Eating + Walking + C. Tasks + </a:t>
                      </a:r>
                      <a:r>
                        <a:rPr lang="en-US" sz="13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R. Motions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(16,13)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178"/>
                  </a:ext>
                </a:extLst>
              </a:tr>
              <a:tr h="483581">
                <a:tc>
                  <a:txBody>
                    <a:bodyPr/>
                    <a:lstStyle/>
                    <a:p>
                      <a:pPr algn="ctr"/>
                      <a:r>
                        <a:rPr lang="pt-PT" sz="13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Walking + Physical </a:t>
                      </a:r>
                      <a:r>
                        <a:rPr lang="pt-PT" sz="1300" b="0" i="0" kern="120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activity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(6,7)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7339"/>
                  </a:ext>
                </a:extLst>
              </a:tr>
            </a:tbl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6C56FB-84BD-4C41-B4D5-0BA72A3A1997}"/>
              </a:ext>
            </a:extLst>
          </p:cNvPr>
          <p:cNvCxnSpPr>
            <a:cxnSpLocks/>
          </p:cNvCxnSpPr>
          <p:nvPr/>
        </p:nvCxnSpPr>
        <p:spPr>
          <a:xfrm>
            <a:off x="2921643" y="4161278"/>
            <a:ext cx="535324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99FDB4-0C5C-4904-A43A-7CE0712BDE20}"/>
              </a:ext>
            </a:extLst>
          </p:cNvPr>
          <p:cNvCxnSpPr>
            <a:cxnSpLocks/>
          </p:cNvCxnSpPr>
          <p:nvPr/>
        </p:nvCxnSpPr>
        <p:spPr>
          <a:xfrm>
            <a:off x="2921643" y="4561686"/>
            <a:ext cx="535324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FF211D-73F2-4E89-945A-AEE321A16620}"/>
              </a:ext>
            </a:extLst>
          </p:cNvPr>
          <p:cNvCxnSpPr>
            <a:cxnSpLocks/>
          </p:cNvCxnSpPr>
          <p:nvPr/>
        </p:nvCxnSpPr>
        <p:spPr>
          <a:xfrm>
            <a:off x="2921643" y="4944392"/>
            <a:ext cx="535324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E9989F-54CA-40D6-9810-DB45AB4DD612}"/>
              </a:ext>
            </a:extLst>
          </p:cNvPr>
          <p:cNvCxnSpPr>
            <a:cxnSpLocks/>
          </p:cNvCxnSpPr>
          <p:nvPr/>
        </p:nvCxnSpPr>
        <p:spPr>
          <a:xfrm>
            <a:off x="2921643" y="5316625"/>
            <a:ext cx="535324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8AB1BE-5535-4594-9555-28757640469D}"/>
              </a:ext>
            </a:extLst>
          </p:cNvPr>
          <p:cNvCxnSpPr>
            <a:cxnSpLocks/>
          </p:cNvCxnSpPr>
          <p:nvPr/>
        </p:nvCxnSpPr>
        <p:spPr>
          <a:xfrm>
            <a:off x="3459965" y="4161278"/>
            <a:ext cx="1" cy="115534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DE3DF1-A2B7-4EA9-81B8-2CFA4F4D4B01}"/>
              </a:ext>
            </a:extLst>
          </p:cNvPr>
          <p:cNvCxnSpPr>
            <a:cxnSpLocks/>
          </p:cNvCxnSpPr>
          <p:nvPr/>
        </p:nvCxnSpPr>
        <p:spPr>
          <a:xfrm>
            <a:off x="3465294" y="4789271"/>
            <a:ext cx="353891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5D66EE-308D-476E-AE5C-1710E80D2D06}"/>
              </a:ext>
            </a:extLst>
          </p:cNvPr>
          <p:cNvCxnSpPr>
            <a:cxnSpLocks/>
          </p:cNvCxnSpPr>
          <p:nvPr/>
        </p:nvCxnSpPr>
        <p:spPr>
          <a:xfrm>
            <a:off x="3819185" y="4789271"/>
            <a:ext cx="364727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425380A-5C90-4D38-A5BD-1CDCBC181142}"/>
              </a:ext>
            </a:extLst>
          </p:cNvPr>
          <p:cNvSpPr txBox="1"/>
          <p:nvPr/>
        </p:nvSpPr>
        <p:spPr>
          <a:xfrm>
            <a:off x="6650001" y="840426"/>
            <a:ext cx="1807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pt-PT" sz="2000" b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Seizure dataset</a:t>
            </a:r>
            <a:endParaRPr lang="pt-PT" sz="1200" b="1">
              <a:solidFill>
                <a:schemeClr val="bg2">
                  <a:lumMod val="50000"/>
                </a:schemeClr>
              </a:solidFill>
              <a:latin typeface="Klavika Md" panose="02000000000000000000" pitchFamily="50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AD4AF0B-4AAF-4708-8C96-303D263D38AF}"/>
              </a:ext>
            </a:extLst>
          </p:cNvPr>
          <p:cNvSpPr txBox="1"/>
          <p:nvPr/>
        </p:nvSpPr>
        <p:spPr>
          <a:xfrm>
            <a:off x="7642220" y="1742432"/>
            <a:ext cx="1268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pt-PT" sz="2000" i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S</a:t>
            </a:r>
            <a:r>
              <a:rPr lang="pt-PT" sz="2000" i="1" baseline="-25000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train,S</a:t>
            </a:r>
            <a:r>
              <a:rPr lang="pt-PT" sz="1200" i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  </a:t>
            </a:r>
            <a:r>
              <a:rPr lang="pt-PT" sz="2000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= 10</a:t>
            </a:r>
            <a:endParaRPr lang="pt-PT" sz="2000" b="1">
              <a:solidFill>
                <a:schemeClr val="bg2">
                  <a:lumMod val="50000"/>
                </a:schemeClr>
              </a:solidFill>
              <a:latin typeface="Klavika Md" panose="02000000000000000000" pitchFamily="50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A0517F-AF9E-4534-B663-51B957EC699A}"/>
              </a:ext>
            </a:extLst>
          </p:cNvPr>
          <p:cNvSpPr txBox="1"/>
          <p:nvPr/>
        </p:nvSpPr>
        <p:spPr>
          <a:xfrm>
            <a:off x="6314515" y="1742432"/>
            <a:ext cx="1197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pt-PT" sz="2000" i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S</a:t>
            </a:r>
            <a:r>
              <a:rPr lang="pt-PT" sz="2000" i="1" baseline="-25000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test,S</a:t>
            </a:r>
            <a:r>
              <a:rPr lang="pt-PT" sz="1200" i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  </a:t>
            </a:r>
            <a:r>
              <a:rPr lang="pt-PT" sz="2000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= 10</a:t>
            </a:r>
            <a:endParaRPr lang="pt-PT" sz="2000" b="1">
              <a:solidFill>
                <a:schemeClr val="bg2">
                  <a:lumMod val="50000"/>
                </a:schemeClr>
              </a:solidFill>
              <a:latin typeface="Klavika Md" panose="02000000000000000000" pitchFamily="50" charset="0"/>
            </a:endParaRPr>
          </a:p>
        </p:txBody>
      </p:sp>
      <p:pic>
        <p:nvPicPr>
          <p:cNvPr id="72" name="Picture 71" descr="Shape&#10;&#10;Description automatically generated with low confidence">
            <a:extLst>
              <a:ext uri="{FF2B5EF4-FFF2-40B4-BE49-F238E27FC236}">
                <a16:creationId xmlns:a16="http://schemas.microsoft.com/office/drawing/2014/main" id="{1D8B6210-5148-4FDC-BC3E-E6E005A76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02531" y="1326265"/>
            <a:ext cx="364727" cy="36472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CB16268-66E2-4477-9B85-DB0606DF995D}"/>
              </a:ext>
            </a:extLst>
          </p:cNvPr>
          <p:cNvSpPr txBox="1"/>
          <p:nvPr/>
        </p:nvSpPr>
        <p:spPr>
          <a:xfrm>
            <a:off x="882675" y="2519917"/>
            <a:ext cx="1830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pt-PT" sz="2000" b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Normal dataset</a:t>
            </a:r>
            <a:endParaRPr lang="pt-PT" sz="1200" b="1">
              <a:solidFill>
                <a:schemeClr val="bg2">
                  <a:lumMod val="50000"/>
                </a:schemeClr>
              </a:solidFill>
              <a:latin typeface="Klavika Md" panose="02000000000000000000" pitchFamily="50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7F1FAF4-EC21-41F2-8B5A-871DBAE014B0}"/>
              </a:ext>
            </a:extLst>
          </p:cNvPr>
          <p:cNvCxnSpPr>
            <a:cxnSpLocks/>
          </p:cNvCxnSpPr>
          <p:nvPr/>
        </p:nvCxnSpPr>
        <p:spPr>
          <a:xfrm>
            <a:off x="8186216" y="2247606"/>
            <a:ext cx="0" cy="52893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FB3CCF84-3A13-49DB-8CD3-FD71402A6F2E}"/>
              </a:ext>
            </a:extLst>
          </p:cNvPr>
          <p:cNvSpPr/>
          <p:nvPr/>
        </p:nvSpPr>
        <p:spPr>
          <a:xfrm>
            <a:off x="7642220" y="2915807"/>
            <a:ext cx="1153566" cy="56673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Training dataset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6C4B27B-C589-4B56-A550-ED1D588D4CCF}"/>
              </a:ext>
            </a:extLst>
          </p:cNvPr>
          <p:cNvSpPr/>
          <p:nvPr/>
        </p:nvSpPr>
        <p:spPr>
          <a:xfrm>
            <a:off x="7642220" y="3877911"/>
            <a:ext cx="1153566" cy="5667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Testing dataset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0A23872-68E7-4151-A905-3A0F4F2A2466}"/>
              </a:ext>
            </a:extLst>
          </p:cNvPr>
          <p:cNvSpPr/>
          <p:nvPr/>
        </p:nvSpPr>
        <p:spPr>
          <a:xfrm rot="16200000">
            <a:off x="6272111" y="4729706"/>
            <a:ext cx="251514" cy="2626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7FB48462-FDE4-45AE-86A2-34A1455C8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515" y="4777686"/>
            <a:ext cx="166706" cy="16670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AC5FC33-5D80-4565-B12B-E351CD63813D}"/>
              </a:ext>
            </a:extLst>
          </p:cNvPr>
          <p:cNvCxnSpPr>
            <a:cxnSpLocks/>
          </p:cNvCxnSpPr>
          <p:nvPr/>
        </p:nvCxnSpPr>
        <p:spPr>
          <a:xfrm>
            <a:off x="7347161" y="3223303"/>
            <a:ext cx="0" cy="163921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7F034A4-ACAF-471A-9D94-B8911F395D98}"/>
              </a:ext>
            </a:extLst>
          </p:cNvPr>
          <p:cNvCxnSpPr>
            <a:cxnSpLocks/>
          </p:cNvCxnSpPr>
          <p:nvPr/>
        </p:nvCxnSpPr>
        <p:spPr>
          <a:xfrm>
            <a:off x="7347161" y="4194130"/>
            <a:ext cx="205018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B6D9F6A-E027-4577-B5FB-40A503A40E58}"/>
              </a:ext>
            </a:extLst>
          </p:cNvPr>
          <p:cNvCxnSpPr>
            <a:cxnSpLocks/>
          </p:cNvCxnSpPr>
          <p:nvPr/>
        </p:nvCxnSpPr>
        <p:spPr>
          <a:xfrm>
            <a:off x="7347161" y="3227749"/>
            <a:ext cx="205018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C07D30-2671-43DA-90F1-07168AEF28B3}"/>
              </a:ext>
            </a:extLst>
          </p:cNvPr>
          <p:cNvCxnSpPr>
            <a:cxnSpLocks/>
          </p:cNvCxnSpPr>
          <p:nvPr/>
        </p:nvCxnSpPr>
        <p:spPr>
          <a:xfrm>
            <a:off x="7153482" y="4862513"/>
            <a:ext cx="193679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845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06994675-A043-44B6-B2EC-782B0B2F2876}"/>
              </a:ext>
            </a:extLst>
          </p:cNvPr>
          <p:cNvSpPr/>
          <p:nvPr/>
        </p:nvSpPr>
        <p:spPr>
          <a:xfrm>
            <a:off x="7277024" y="1217737"/>
            <a:ext cx="615739" cy="5746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DATA PARTITION</a:t>
            </a:r>
          </a:p>
        </p:txBody>
      </p:sp>
      <p:graphicFrame>
        <p:nvGraphicFramePr>
          <p:cNvPr id="6" name="Tabela 2">
            <a:extLst>
              <a:ext uri="{FF2B5EF4-FFF2-40B4-BE49-F238E27FC236}">
                <a16:creationId xmlns:a16="http://schemas.microsoft.com/office/drawing/2014/main" id="{2C30DCF2-11C1-416A-8783-EEA8867CEEC7}"/>
              </a:ext>
            </a:extLst>
          </p:cNvPr>
          <p:cNvGraphicFramePr>
            <a:graphicFrameLocks noGrp="1"/>
          </p:cNvGraphicFramePr>
          <p:nvPr/>
        </p:nvGraphicFramePr>
        <p:xfrm>
          <a:off x="305548" y="3199174"/>
          <a:ext cx="2985014" cy="2725023"/>
        </p:xfrm>
        <a:graphic>
          <a:graphicData uri="http://schemas.openxmlformats.org/drawingml/2006/table">
            <a:tbl>
              <a:tblPr firstRow="1" bandRow="1">
                <a:solidFill>
                  <a:srgbClr val="F0F0F0">
                    <a:alpha val="49020"/>
                  </a:srgbClr>
                </a:solidFill>
                <a:tableStyleId>{5C22544A-7EE6-4342-B048-85BDC9FD1C3A}</a:tableStyleId>
              </a:tblPr>
              <a:tblGrid>
                <a:gridCol w="1492507">
                  <a:extLst>
                    <a:ext uri="{9D8B030D-6E8A-4147-A177-3AD203B41FA5}">
                      <a16:colId xmlns:a16="http://schemas.microsoft.com/office/drawing/2014/main" val="1254199937"/>
                    </a:ext>
                  </a:extLst>
                </a:gridCol>
                <a:gridCol w="1492507">
                  <a:extLst>
                    <a:ext uri="{9D8B030D-6E8A-4147-A177-3AD203B41FA5}">
                      <a16:colId xmlns:a16="http://schemas.microsoft.com/office/drawing/2014/main" val="405648915"/>
                    </a:ext>
                  </a:extLst>
                </a:gridCol>
              </a:tblGrid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ACTIVITY</a:t>
                      </a:r>
                    </a:p>
                  </a:txBody>
                  <a:tcPr marL="65573" marR="65573" marT="32786" marB="32786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DATASETS</a:t>
                      </a:r>
                      <a:endParaRPr lang="pt-PT" sz="1500" i="1" baseline="-25000">
                        <a:solidFill>
                          <a:schemeClr val="bg1">
                            <a:lumMod val="65000"/>
                          </a:schemeClr>
                        </a:solidFill>
                        <a:latin typeface="Klavika Md" panose="02000000000000000000" pitchFamily="50" charset="0"/>
                      </a:endParaRPr>
                    </a:p>
                  </a:txBody>
                  <a:tcPr marL="65573" marR="65573" marT="32786" marB="327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734410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Standing</a:t>
                      </a:r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</a:t>
                      </a:r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Still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10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566647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Random</a:t>
                      </a:r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</a:t>
                      </a:r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Motions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13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5616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Computer Tasks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4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893486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Eating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4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178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 b="0" i="0" kern="120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Walking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4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7339"/>
                  </a:ext>
                </a:extLst>
              </a:tr>
              <a:tr h="389289">
                <a:tc>
                  <a:txBody>
                    <a:bodyPr/>
                    <a:lstStyle/>
                    <a:p>
                      <a:pPr algn="ctr"/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Physical</a:t>
                      </a:r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</a:t>
                      </a:r>
                      <a:r>
                        <a:rPr lang="pt-PT" sz="15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Activity</a:t>
                      </a:r>
                      <a:endParaRPr lang="pt-PT" sz="15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9</a:t>
                      </a:r>
                    </a:p>
                  </a:txBody>
                  <a:tcPr marL="65573" marR="65573" marT="32786" marB="32786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110454"/>
                  </a:ext>
                </a:extLst>
              </a:tr>
            </a:tbl>
          </a:graphicData>
        </a:graphic>
      </p:graphicFrame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0B0897-0DF5-4824-8EFD-4C0974F56CF8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5B83FF-8591-4E07-86D7-6944BFD7DF5F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ela 2">
            <a:extLst>
              <a:ext uri="{FF2B5EF4-FFF2-40B4-BE49-F238E27FC236}">
                <a16:creationId xmlns:a16="http://schemas.microsoft.com/office/drawing/2014/main" id="{A1046EE8-60C6-4E7B-AE96-A3144377BC22}"/>
              </a:ext>
            </a:extLst>
          </p:cNvPr>
          <p:cNvGraphicFramePr>
            <a:graphicFrameLocks noGrp="1"/>
          </p:cNvGraphicFramePr>
          <p:nvPr/>
        </p:nvGraphicFramePr>
        <p:xfrm>
          <a:off x="4183912" y="2519917"/>
          <a:ext cx="3187403" cy="3071827"/>
        </p:xfrm>
        <a:graphic>
          <a:graphicData uri="http://schemas.openxmlformats.org/drawingml/2006/table">
            <a:tbl>
              <a:tblPr firstRow="1" bandRow="1">
                <a:solidFill>
                  <a:srgbClr val="F0F0F0">
                    <a:alpha val="49020"/>
                  </a:srgbClr>
                </a:solidFill>
                <a:tableStyleId>{5C22544A-7EE6-4342-B048-85BDC9FD1C3A}</a:tableStyleId>
              </a:tblPr>
              <a:tblGrid>
                <a:gridCol w="2114359">
                  <a:extLst>
                    <a:ext uri="{9D8B030D-6E8A-4147-A177-3AD203B41FA5}">
                      <a16:colId xmlns:a16="http://schemas.microsoft.com/office/drawing/2014/main" val="1254199937"/>
                    </a:ext>
                  </a:extLst>
                </a:gridCol>
                <a:gridCol w="1073044">
                  <a:extLst>
                    <a:ext uri="{9D8B030D-6E8A-4147-A177-3AD203B41FA5}">
                      <a16:colId xmlns:a16="http://schemas.microsoft.com/office/drawing/2014/main" val="405648915"/>
                    </a:ext>
                  </a:extLst>
                </a:gridCol>
              </a:tblGrid>
              <a:tr h="446673">
                <a:tc>
                  <a:txBody>
                    <a:bodyPr/>
                    <a:lstStyle/>
                    <a:p>
                      <a:pPr algn="ctr"/>
                      <a:r>
                        <a:rPr lang="pt-PT" sz="12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ACTIVITY COMBINATION</a:t>
                      </a:r>
                    </a:p>
                  </a:txBody>
                  <a:tcPr marL="69083" marR="69083" marT="34541" marB="34541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(</a:t>
                      </a:r>
                      <a:r>
                        <a:rPr lang="pt-PT" sz="1200" i="1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S</a:t>
                      </a:r>
                      <a:r>
                        <a:rPr lang="pt-PT" sz="1200" i="1" baseline="-250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train,N</a:t>
                      </a:r>
                      <a:r>
                        <a:rPr lang="pt-PT" sz="1200" i="1" baseline="-250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 </a:t>
                      </a:r>
                      <a:r>
                        <a:rPr lang="pt-PT" sz="1200" i="1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,</a:t>
                      </a:r>
                      <a:r>
                        <a:rPr lang="pt-PT" sz="12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 </a:t>
                      </a:r>
                      <a:r>
                        <a:rPr lang="pt-PT" sz="1200" i="1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S</a:t>
                      </a:r>
                      <a:r>
                        <a:rPr lang="pt-PT" sz="1200" i="1" baseline="-250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test,N</a:t>
                      </a:r>
                      <a:r>
                        <a:rPr lang="pt-PT" sz="1200" i="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)</a:t>
                      </a:r>
                    </a:p>
                  </a:txBody>
                  <a:tcPr marL="69083" marR="69083" marT="34541" marB="345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734410"/>
                  </a:ext>
                </a:extLst>
              </a:tr>
              <a:tr h="483581">
                <a:tc>
                  <a:txBody>
                    <a:bodyPr/>
                    <a:lstStyle/>
                    <a:p>
                      <a:pPr algn="ctr"/>
                      <a:r>
                        <a:rPr lang="pt-PT" sz="13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All</a:t>
                      </a: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normal </a:t>
                      </a:r>
                      <a:r>
                        <a:rPr lang="pt-PT" sz="13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activities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(21,23)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566647"/>
                  </a:ext>
                </a:extLst>
              </a:tr>
              <a:tr h="483581">
                <a:tc>
                  <a:txBody>
                    <a:bodyPr/>
                    <a:lstStyle/>
                    <a:p>
                      <a:pPr algn="ctr"/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Eating + Walking + C. </a:t>
                      </a:r>
                      <a:r>
                        <a:rPr lang="pt-PT" sz="13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Tasks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(6,6)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5616"/>
                  </a:ext>
                </a:extLst>
              </a:tr>
              <a:tr h="690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Eating + Walking + C. Tasks + </a:t>
                      </a:r>
                      <a:r>
                        <a:rPr lang="en-US" sz="13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Standing Still + R. Motions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(17,18)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893486"/>
                  </a:ext>
                </a:extLst>
              </a:tr>
              <a:tr h="483581">
                <a:tc>
                  <a:txBody>
                    <a:bodyPr/>
                    <a:lstStyle/>
                    <a:p>
                      <a:pPr algn="ctr"/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Eating + Walking + C. Tasks + </a:t>
                      </a:r>
                      <a:r>
                        <a:rPr lang="en-US" sz="13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R. Motions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(16,13)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178"/>
                  </a:ext>
                </a:extLst>
              </a:tr>
              <a:tr h="483581">
                <a:tc>
                  <a:txBody>
                    <a:bodyPr/>
                    <a:lstStyle/>
                    <a:p>
                      <a:pPr algn="ctr"/>
                      <a:r>
                        <a:rPr lang="pt-PT" sz="13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Walking + Physical </a:t>
                      </a:r>
                      <a:r>
                        <a:rPr lang="pt-PT" sz="1300" b="0" i="0" kern="120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activity</a:t>
                      </a:r>
                      <a:endParaRPr lang="pt-PT" sz="13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3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(6,7)</a:t>
                      </a:r>
                    </a:p>
                  </a:txBody>
                  <a:tcPr marL="69083" marR="69083" marT="34541" marB="3454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7339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FF211D-73F2-4E89-945A-AEE321A16620}"/>
              </a:ext>
            </a:extLst>
          </p:cNvPr>
          <p:cNvCxnSpPr>
            <a:cxnSpLocks/>
          </p:cNvCxnSpPr>
          <p:nvPr/>
        </p:nvCxnSpPr>
        <p:spPr>
          <a:xfrm>
            <a:off x="2921643" y="5739523"/>
            <a:ext cx="535324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E9989F-54CA-40D6-9810-DB45AB4DD612}"/>
              </a:ext>
            </a:extLst>
          </p:cNvPr>
          <p:cNvCxnSpPr>
            <a:cxnSpLocks/>
          </p:cNvCxnSpPr>
          <p:nvPr/>
        </p:nvCxnSpPr>
        <p:spPr>
          <a:xfrm>
            <a:off x="2921643" y="5316625"/>
            <a:ext cx="535324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8AB1BE-5535-4594-9555-28757640469D}"/>
              </a:ext>
            </a:extLst>
          </p:cNvPr>
          <p:cNvCxnSpPr>
            <a:cxnSpLocks/>
          </p:cNvCxnSpPr>
          <p:nvPr/>
        </p:nvCxnSpPr>
        <p:spPr>
          <a:xfrm flipV="1">
            <a:off x="3459966" y="5316625"/>
            <a:ext cx="0" cy="42289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DE3DF1-A2B7-4EA9-81B8-2CFA4F4D4B01}"/>
              </a:ext>
            </a:extLst>
          </p:cNvPr>
          <p:cNvCxnSpPr>
            <a:cxnSpLocks/>
          </p:cNvCxnSpPr>
          <p:nvPr/>
        </p:nvCxnSpPr>
        <p:spPr>
          <a:xfrm>
            <a:off x="3465294" y="5349837"/>
            <a:ext cx="353891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5D66EE-308D-476E-AE5C-1710E80D2D06}"/>
              </a:ext>
            </a:extLst>
          </p:cNvPr>
          <p:cNvCxnSpPr>
            <a:cxnSpLocks/>
          </p:cNvCxnSpPr>
          <p:nvPr/>
        </p:nvCxnSpPr>
        <p:spPr>
          <a:xfrm>
            <a:off x="3819185" y="5349837"/>
            <a:ext cx="364727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425380A-5C90-4D38-A5BD-1CDCBC181142}"/>
              </a:ext>
            </a:extLst>
          </p:cNvPr>
          <p:cNvSpPr txBox="1"/>
          <p:nvPr/>
        </p:nvSpPr>
        <p:spPr>
          <a:xfrm>
            <a:off x="6650001" y="840426"/>
            <a:ext cx="1807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pt-PT" sz="2000" b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Seizure dataset</a:t>
            </a:r>
            <a:endParaRPr lang="pt-PT" sz="1200" b="1">
              <a:solidFill>
                <a:schemeClr val="bg2">
                  <a:lumMod val="50000"/>
                </a:schemeClr>
              </a:solidFill>
              <a:latin typeface="Klavika Md" panose="02000000000000000000" pitchFamily="50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AD4AF0B-4AAF-4708-8C96-303D263D38AF}"/>
              </a:ext>
            </a:extLst>
          </p:cNvPr>
          <p:cNvSpPr txBox="1"/>
          <p:nvPr/>
        </p:nvSpPr>
        <p:spPr>
          <a:xfrm>
            <a:off x="7642220" y="1742432"/>
            <a:ext cx="1268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pt-PT" sz="2000" i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S</a:t>
            </a:r>
            <a:r>
              <a:rPr lang="pt-PT" sz="2000" i="1" baseline="-25000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train,S</a:t>
            </a:r>
            <a:r>
              <a:rPr lang="pt-PT" sz="1200" i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  </a:t>
            </a:r>
            <a:r>
              <a:rPr lang="pt-PT" sz="2000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= 10</a:t>
            </a:r>
            <a:endParaRPr lang="pt-PT" sz="2000" b="1">
              <a:solidFill>
                <a:schemeClr val="bg2">
                  <a:lumMod val="50000"/>
                </a:schemeClr>
              </a:solidFill>
              <a:latin typeface="Klavika Md" panose="02000000000000000000" pitchFamily="50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A0517F-AF9E-4534-B663-51B957EC699A}"/>
              </a:ext>
            </a:extLst>
          </p:cNvPr>
          <p:cNvSpPr txBox="1"/>
          <p:nvPr/>
        </p:nvSpPr>
        <p:spPr>
          <a:xfrm>
            <a:off x="6314515" y="1742432"/>
            <a:ext cx="1197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pt-PT" sz="2000" i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S</a:t>
            </a:r>
            <a:r>
              <a:rPr lang="pt-PT" sz="2000" i="1" baseline="-25000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test,S</a:t>
            </a:r>
            <a:r>
              <a:rPr lang="pt-PT" sz="1200" i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  </a:t>
            </a:r>
            <a:r>
              <a:rPr lang="pt-PT" sz="2000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= 10</a:t>
            </a:r>
            <a:endParaRPr lang="pt-PT" sz="2000" b="1">
              <a:solidFill>
                <a:schemeClr val="bg2">
                  <a:lumMod val="50000"/>
                </a:schemeClr>
              </a:solidFill>
              <a:latin typeface="Klavika Md" panose="02000000000000000000" pitchFamily="50" charset="0"/>
            </a:endParaRPr>
          </a:p>
        </p:txBody>
      </p:sp>
      <p:pic>
        <p:nvPicPr>
          <p:cNvPr id="72" name="Picture 71" descr="Shape&#10;&#10;Description automatically generated with low confidence">
            <a:extLst>
              <a:ext uri="{FF2B5EF4-FFF2-40B4-BE49-F238E27FC236}">
                <a16:creationId xmlns:a16="http://schemas.microsoft.com/office/drawing/2014/main" id="{1D8B6210-5148-4FDC-BC3E-E6E005A76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02531" y="1326265"/>
            <a:ext cx="364727" cy="36472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CB16268-66E2-4477-9B85-DB0606DF995D}"/>
              </a:ext>
            </a:extLst>
          </p:cNvPr>
          <p:cNvSpPr txBox="1"/>
          <p:nvPr/>
        </p:nvSpPr>
        <p:spPr>
          <a:xfrm>
            <a:off x="882675" y="2519917"/>
            <a:ext cx="1830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pt-PT" sz="2000" b="1">
                <a:solidFill>
                  <a:schemeClr val="bg2">
                    <a:lumMod val="50000"/>
                  </a:schemeClr>
                </a:solidFill>
                <a:latin typeface="Klavika Md" panose="02000000000000000000" pitchFamily="50" charset="0"/>
              </a:rPr>
              <a:t>Normal dataset</a:t>
            </a:r>
            <a:endParaRPr lang="pt-PT" sz="1200" b="1">
              <a:solidFill>
                <a:schemeClr val="bg2">
                  <a:lumMod val="50000"/>
                </a:schemeClr>
              </a:solidFill>
              <a:latin typeface="Klavika Md" panose="02000000000000000000" pitchFamily="50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7F1FAF4-EC21-41F2-8B5A-871DBAE014B0}"/>
              </a:ext>
            </a:extLst>
          </p:cNvPr>
          <p:cNvCxnSpPr>
            <a:cxnSpLocks/>
          </p:cNvCxnSpPr>
          <p:nvPr/>
        </p:nvCxnSpPr>
        <p:spPr>
          <a:xfrm>
            <a:off x="8186216" y="2247606"/>
            <a:ext cx="0" cy="52893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FB3CCF84-3A13-49DB-8CD3-FD71402A6F2E}"/>
              </a:ext>
            </a:extLst>
          </p:cNvPr>
          <p:cNvSpPr/>
          <p:nvPr/>
        </p:nvSpPr>
        <p:spPr>
          <a:xfrm>
            <a:off x="7642220" y="2915807"/>
            <a:ext cx="1153566" cy="56673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Training dataset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6C4B27B-C589-4B56-A550-ED1D588D4CCF}"/>
              </a:ext>
            </a:extLst>
          </p:cNvPr>
          <p:cNvSpPr/>
          <p:nvPr/>
        </p:nvSpPr>
        <p:spPr>
          <a:xfrm>
            <a:off x="7642220" y="3877911"/>
            <a:ext cx="1153566" cy="5667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Testing dataset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0A23872-68E7-4151-A905-3A0F4F2A2466}"/>
              </a:ext>
            </a:extLst>
          </p:cNvPr>
          <p:cNvSpPr/>
          <p:nvPr/>
        </p:nvSpPr>
        <p:spPr>
          <a:xfrm rot="16200000">
            <a:off x="6272111" y="5218504"/>
            <a:ext cx="251514" cy="2626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7FB48462-FDE4-45AE-86A2-34A1455C8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515" y="5266484"/>
            <a:ext cx="166706" cy="16670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AC5FC33-5D80-4565-B12B-E351CD63813D}"/>
              </a:ext>
            </a:extLst>
          </p:cNvPr>
          <p:cNvCxnSpPr>
            <a:cxnSpLocks/>
          </p:cNvCxnSpPr>
          <p:nvPr/>
        </p:nvCxnSpPr>
        <p:spPr>
          <a:xfrm>
            <a:off x="7347161" y="3223303"/>
            <a:ext cx="0" cy="21265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7F034A4-ACAF-471A-9D94-B8911F395D98}"/>
              </a:ext>
            </a:extLst>
          </p:cNvPr>
          <p:cNvCxnSpPr>
            <a:cxnSpLocks/>
          </p:cNvCxnSpPr>
          <p:nvPr/>
        </p:nvCxnSpPr>
        <p:spPr>
          <a:xfrm>
            <a:off x="7347161" y="4194130"/>
            <a:ext cx="205018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B6D9F6A-E027-4577-B5FB-40A503A40E58}"/>
              </a:ext>
            </a:extLst>
          </p:cNvPr>
          <p:cNvCxnSpPr>
            <a:cxnSpLocks/>
          </p:cNvCxnSpPr>
          <p:nvPr/>
        </p:nvCxnSpPr>
        <p:spPr>
          <a:xfrm>
            <a:off x="7347161" y="3227749"/>
            <a:ext cx="205018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C07D30-2671-43DA-90F1-07168AEF28B3}"/>
              </a:ext>
            </a:extLst>
          </p:cNvPr>
          <p:cNvCxnSpPr>
            <a:cxnSpLocks/>
          </p:cNvCxnSpPr>
          <p:nvPr/>
        </p:nvCxnSpPr>
        <p:spPr>
          <a:xfrm>
            <a:off x="7153482" y="5349837"/>
            <a:ext cx="193679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837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8ACA442-B217-4CBF-9955-DDCD1DB9C011}"/>
              </a:ext>
            </a:extLst>
          </p:cNvPr>
          <p:cNvSpPr/>
          <p:nvPr/>
        </p:nvSpPr>
        <p:spPr>
          <a:xfrm>
            <a:off x="4306052" y="4103972"/>
            <a:ext cx="4381488" cy="20674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SEIZURE DETECTION PIPELINE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0B0897-0DF5-4824-8EFD-4C0974F56CF8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5B83FF-8591-4E07-86D7-6944BFD7DF5F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5959522-EBB4-4CEC-893E-FF6955BEA427}"/>
              </a:ext>
            </a:extLst>
          </p:cNvPr>
          <p:cNvSpPr/>
          <p:nvPr/>
        </p:nvSpPr>
        <p:spPr>
          <a:xfrm>
            <a:off x="365119" y="2913831"/>
            <a:ext cx="1601793" cy="68464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DATASET 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1E3EB-3C1D-46DA-B9F8-108CA175EE37}"/>
              </a:ext>
            </a:extLst>
          </p:cNvPr>
          <p:cNvSpPr/>
          <p:nvPr/>
        </p:nvSpPr>
        <p:spPr>
          <a:xfrm>
            <a:off x="2322507" y="2913831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8C3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PREPROCESSING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D1A0C9-A428-4280-B309-C5F9CDF1D511}"/>
              </a:ext>
            </a:extLst>
          </p:cNvPr>
          <p:cNvCxnSpPr>
            <a:cxnSpLocks/>
          </p:cNvCxnSpPr>
          <p:nvPr/>
        </p:nvCxnSpPr>
        <p:spPr>
          <a:xfrm>
            <a:off x="1957780" y="3235425"/>
            <a:ext cx="29012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A2E4-E1EA-4BAF-A1E9-1C6487E8D12F}"/>
              </a:ext>
            </a:extLst>
          </p:cNvPr>
          <p:cNvSpPr/>
          <p:nvPr/>
        </p:nvSpPr>
        <p:spPr>
          <a:xfrm>
            <a:off x="4489445" y="2893103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8C3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DATA PARTITION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FA323A-311B-44F8-8991-EA079D273CBE}"/>
              </a:ext>
            </a:extLst>
          </p:cNvPr>
          <p:cNvCxnSpPr>
            <a:cxnSpLocks/>
          </p:cNvCxnSpPr>
          <p:nvPr/>
        </p:nvCxnSpPr>
        <p:spPr>
          <a:xfrm>
            <a:off x="6300788" y="3214697"/>
            <a:ext cx="29012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8F80CAD-062F-415A-94BB-FC2258AE04F0}"/>
              </a:ext>
            </a:extLst>
          </p:cNvPr>
          <p:cNvSpPr/>
          <p:nvPr/>
        </p:nvSpPr>
        <p:spPr>
          <a:xfrm>
            <a:off x="6713532" y="2893103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FEATURE EXTRACTION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AAACC5-6D94-4888-B614-819F8192B111}"/>
              </a:ext>
            </a:extLst>
          </p:cNvPr>
          <p:cNvCxnSpPr>
            <a:cxnSpLocks/>
          </p:cNvCxnSpPr>
          <p:nvPr/>
        </p:nvCxnSpPr>
        <p:spPr>
          <a:xfrm>
            <a:off x="7658101" y="3577747"/>
            <a:ext cx="0" cy="54460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DF274C-16DE-4B81-BF13-8DC54ED390A8}"/>
              </a:ext>
            </a:extLst>
          </p:cNvPr>
          <p:cNvCxnSpPr>
            <a:cxnSpLocks/>
          </p:cNvCxnSpPr>
          <p:nvPr/>
        </p:nvCxnSpPr>
        <p:spPr>
          <a:xfrm>
            <a:off x="6300788" y="3214697"/>
            <a:ext cx="290120" cy="19327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DB578A-9F69-45E7-BC67-FC29A1AEC0E3}"/>
              </a:ext>
            </a:extLst>
          </p:cNvPr>
          <p:cNvCxnSpPr>
            <a:cxnSpLocks/>
          </p:cNvCxnSpPr>
          <p:nvPr/>
        </p:nvCxnSpPr>
        <p:spPr>
          <a:xfrm flipV="1">
            <a:off x="6300788" y="3021421"/>
            <a:ext cx="290120" cy="19327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7486E-6778-4949-BA80-98A6F537468F}"/>
              </a:ext>
            </a:extLst>
          </p:cNvPr>
          <p:cNvSpPr/>
          <p:nvPr/>
        </p:nvSpPr>
        <p:spPr>
          <a:xfrm>
            <a:off x="6713532" y="4431087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THRESHOLD GRID-SEARCH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D154445-73DA-40BC-8F89-9F1CFABA7723}"/>
              </a:ext>
            </a:extLst>
          </p:cNvPr>
          <p:cNvCxnSpPr>
            <a:cxnSpLocks/>
          </p:cNvCxnSpPr>
          <p:nvPr/>
        </p:nvCxnSpPr>
        <p:spPr>
          <a:xfrm flipH="1">
            <a:off x="6402303" y="4773409"/>
            <a:ext cx="311229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6F0DCE8-7E41-4AD7-9D3C-E0F8239F6C9B}"/>
              </a:ext>
            </a:extLst>
          </p:cNvPr>
          <p:cNvSpPr/>
          <p:nvPr/>
        </p:nvSpPr>
        <p:spPr>
          <a:xfrm>
            <a:off x="4489444" y="4431087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THRESHOLD SELECTION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838F52-59DC-4840-B6F6-49015706FFC6}"/>
              </a:ext>
            </a:extLst>
          </p:cNvPr>
          <p:cNvSpPr/>
          <p:nvPr/>
        </p:nvSpPr>
        <p:spPr>
          <a:xfrm>
            <a:off x="2322507" y="4431087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REAL TIME DETECTION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291F54-4959-4799-8DCE-866B6AE68BE7}"/>
              </a:ext>
            </a:extLst>
          </p:cNvPr>
          <p:cNvSpPr txBox="1"/>
          <p:nvPr/>
        </p:nvSpPr>
        <p:spPr>
          <a:xfrm>
            <a:off x="4616452" y="5554049"/>
            <a:ext cx="3948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b="1">
                <a:solidFill>
                  <a:srgbClr val="4D4D4D"/>
                </a:solidFill>
              </a:rPr>
              <a:t>MODEL TRAINING / OPTIMIZATION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536949-8C86-4364-8A56-375FC9CFF035}"/>
              </a:ext>
            </a:extLst>
          </p:cNvPr>
          <p:cNvSpPr/>
          <p:nvPr/>
        </p:nvSpPr>
        <p:spPr>
          <a:xfrm>
            <a:off x="4306052" y="2551695"/>
            <a:ext cx="4381488" cy="3619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9DB380-D408-41D2-A171-303F4B419DF9}"/>
              </a:ext>
            </a:extLst>
          </p:cNvPr>
          <p:cNvSpPr txBox="1"/>
          <p:nvPr/>
        </p:nvSpPr>
        <p:spPr>
          <a:xfrm>
            <a:off x="4471392" y="2111717"/>
            <a:ext cx="3948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b="1">
                <a:solidFill>
                  <a:srgbClr val="4D4D4D"/>
                </a:solidFill>
              </a:rPr>
              <a:t>SEMI-AUTOMATED ALGORITHM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A81742-3C22-4F89-AF3E-24B79C773030}"/>
              </a:ext>
            </a:extLst>
          </p:cNvPr>
          <p:cNvCxnSpPr>
            <a:cxnSpLocks/>
          </p:cNvCxnSpPr>
          <p:nvPr/>
        </p:nvCxnSpPr>
        <p:spPr>
          <a:xfrm>
            <a:off x="4133850" y="3235425"/>
            <a:ext cx="29012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FE11F1-A05E-4244-9B24-322453AD8D8D}"/>
              </a:ext>
            </a:extLst>
          </p:cNvPr>
          <p:cNvCxnSpPr>
            <a:cxnSpLocks/>
          </p:cNvCxnSpPr>
          <p:nvPr/>
        </p:nvCxnSpPr>
        <p:spPr>
          <a:xfrm flipH="1">
            <a:off x="4178215" y="4773409"/>
            <a:ext cx="311229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AABF80C-EFC3-4BDB-B57A-05F498E30A90}"/>
              </a:ext>
            </a:extLst>
          </p:cNvPr>
          <p:cNvSpPr/>
          <p:nvPr/>
        </p:nvSpPr>
        <p:spPr>
          <a:xfrm>
            <a:off x="8192253" y="2739043"/>
            <a:ext cx="447675" cy="4020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4624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EPILEPSY &amp; SEIZURES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1B7B63-FEF5-4D0E-A417-8CF51CAA3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9" r="19622"/>
          <a:stretch/>
        </p:blipFill>
        <p:spPr>
          <a:xfrm>
            <a:off x="2142838" y="2147886"/>
            <a:ext cx="1514764" cy="13812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73E326B-C602-4862-9294-7DAFA56C0E8E}"/>
              </a:ext>
            </a:extLst>
          </p:cNvPr>
          <p:cNvSpPr txBox="1"/>
          <p:nvPr/>
        </p:nvSpPr>
        <p:spPr>
          <a:xfrm>
            <a:off x="3851564" y="2078182"/>
            <a:ext cx="3888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0">
                <a:solidFill>
                  <a:schemeClr val="bg1">
                    <a:lumMod val="65000"/>
                  </a:schemeClr>
                </a:solidFill>
                <a:effectLst/>
                <a:latin typeface="Klavika Lt" panose="02000000000000000000" pitchFamily="50" charset="0"/>
              </a:rPr>
              <a:t>Disorganized</a:t>
            </a:r>
            <a:r>
              <a:rPr lang="pt-PT" sz="2400" b="0" i="0">
                <a:solidFill>
                  <a:schemeClr val="bg1">
                    <a:lumMod val="65000"/>
                  </a:schemeClr>
                </a:solidFill>
                <a:effectLst/>
                <a:latin typeface="Klavika Lt" panose="02000000000000000000" pitchFamily="50" charset="0"/>
              </a:rPr>
              <a:t> </a:t>
            </a:r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e</a:t>
            </a:r>
            <a:r>
              <a:rPr lang="pt-PT" sz="2400" b="0" i="0">
                <a:solidFill>
                  <a:schemeClr val="bg1">
                    <a:lumMod val="65000"/>
                  </a:schemeClr>
                </a:solidFill>
                <a:effectLst/>
                <a:latin typeface="Klavika Lt" panose="02000000000000000000" pitchFamily="50" charset="0"/>
              </a:rPr>
              <a:t>lectrical </a:t>
            </a:r>
            <a:r>
              <a:rPr lang="pt-PT" sz="2400" b="0" i="0" err="1">
                <a:solidFill>
                  <a:schemeClr val="bg1">
                    <a:lumMod val="65000"/>
                  </a:schemeClr>
                </a:solidFill>
                <a:effectLst/>
                <a:latin typeface="Klavika Lt" panose="02000000000000000000" pitchFamily="50" charset="0"/>
              </a:rPr>
              <a:t>discharged</a:t>
            </a:r>
            <a:r>
              <a:rPr lang="pt-PT" sz="2400" b="0" i="0">
                <a:solidFill>
                  <a:schemeClr val="bg1">
                    <a:lumMod val="65000"/>
                  </a:schemeClr>
                </a:solidFill>
                <a:effectLst/>
                <a:latin typeface="Klavika Lt" panose="02000000000000000000" pitchFamily="50" charset="0"/>
              </a:rPr>
              <a:t> </a:t>
            </a:r>
            <a:r>
              <a:rPr lang="pt-PT" sz="2400" b="0" i="0" err="1">
                <a:solidFill>
                  <a:schemeClr val="bg1">
                    <a:lumMod val="65000"/>
                  </a:schemeClr>
                </a:solidFill>
                <a:effectLst/>
                <a:latin typeface="Klavika Lt" panose="02000000000000000000" pitchFamily="50" charset="0"/>
              </a:rPr>
              <a:t>causing</a:t>
            </a:r>
            <a:r>
              <a:rPr lang="pt-PT" sz="2400" b="0" i="0">
                <a:solidFill>
                  <a:schemeClr val="bg1">
                    <a:lumMod val="65000"/>
                  </a:schemeClr>
                </a:solidFill>
                <a:effectLst/>
                <a:latin typeface="Klavika Lt" panose="02000000000000000000" pitchFamily="50" charset="0"/>
              </a:rPr>
              <a:t> a </a:t>
            </a:r>
            <a:r>
              <a:rPr lang="pt-PT" sz="2400" b="0" i="0" u="none" strike="noStrike" baseline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multiple</a:t>
            </a:r>
            <a:r>
              <a:rPr lang="pt-PT" sz="2400" b="0" i="0" u="none" strike="noStrike" baseline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b="0" i="0" u="none" strike="noStrike" baseline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misfiring</a:t>
            </a:r>
            <a:r>
              <a:rPr lang="pt-PT" sz="2400" b="0" i="0" u="none" strike="noStrike" baseline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b="0" i="0" u="none" strike="noStrike" baseline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of</a:t>
            </a:r>
            <a:r>
              <a:rPr lang="pt-PT" sz="2400" b="0" i="0" u="none" strike="noStrike" baseline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b="0" i="0" u="none" strike="noStrike" baseline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neurons</a:t>
            </a:r>
            <a:r>
              <a:rPr lang="pt-PT" sz="2400" b="0" i="0" u="none" strike="noStrike" baseline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in a </a:t>
            </a:r>
            <a:r>
              <a:rPr lang="pt-PT" sz="2400" b="0" i="0" u="none" strike="noStrike" baseline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hypersynchronous</a:t>
            </a:r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way</a:t>
            </a:r>
            <a:endParaRPr lang="pt-PT" sz="240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pic>
        <p:nvPicPr>
          <p:cNvPr id="7" name="Picture 2" descr="Rounded Corner Arrow Icons - Download Free Vector Icons | Noun Project">
            <a:extLst>
              <a:ext uri="{FF2B5EF4-FFF2-40B4-BE49-F238E27FC236}">
                <a16:creationId xmlns:a16="http://schemas.microsoft.com/office/drawing/2014/main" id="{91AC8428-9629-4D85-B4E5-6DEF7BD1F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20666" r="22594" b="20666"/>
          <a:stretch/>
        </p:blipFill>
        <p:spPr bwMode="auto">
          <a:xfrm rot="5400000">
            <a:off x="4313376" y="3974730"/>
            <a:ext cx="498765" cy="52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7C7DFE1-FCF5-49EB-9145-DA0E5990BDF0}"/>
              </a:ext>
            </a:extLst>
          </p:cNvPr>
          <p:cNvSpPr txBox="1"/>
          <p:nvPr/>
        </p:nvSpPr>
        <p:spPr>
          <a:xfrm>
            <a:off x="9241" y="4730112"/>
            <a:ext cx="9134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b="0" i="0">
                <a:solidFill>
                  <a:schemeClr val="bg1">
                    <a:lumMod val="65000"/>
                  </a:schemeClr>
                </a:solidFill>
                <a:effectLst/>
                <a:latin typeface="Klavika Lt" panose="02000000000000000000" pitchFamily="50" charset="0"/>
              </a:rPr>
              <a:t>SEIZURE</a:t>
            </a:r>
            <a:endParaRPr lang="pt-PT" sz="320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31D3F45-14A4-4EDD-9827-C5038D433926}"/>
              </a:ext>
            </a:extLst>
          </p:cNvPr>
          <p:cNvSpPr txBox="1"/>
          <p:nvPr/>
        </p:nvSpPr>
        <p:spPr>
          <a:xfrm>
            <a:off x="6788730" y="4606998"/>
            <a:ext cx="1804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Generalized</a:t>
            </a:r>
            <a:endParaRPr lang="pt-PT" sz="240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  <a:p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Partial</a:t>
            </a:r>
            <a:endParaRPr lang="pt-PT" sz="240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B8D63C-8521-4CA6-A792-AAEDA9F6BF54}"/>
              </a:ext>
            </a:extLst>
          </p:cNvPr>
          <p:cNvSpPr txBox="1"/>
          <p:nvPr/>
        </p:nvSpPr>
        <p:spPr>
          <a:xfrm>
            <a:off x="513455" y="4376169"/>
            <a:ext cx="1804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(A)</a:t>
            </a:r>
            <a:r>
              <a:rPr lang="pt-PT" sz="2800" b="1" err="1">
                <a:solidFill>
                  <a:srgbClr val="C00000"/>
                </a:solidFill>
                <a:latin typeface="Klavika Lt" panose="02000000000000000000" pitchFamily="50" charset="0"/>
              </a:rPr>
              <a:t>tonic</a:t>
            </a:r>
            <a:endParaRPr lang="pt-PT" sz="2400" b="1">
              <a:solidFill>
                <a:srgbClr val="C00000"/>
              </a:solidFill>
              <a:latin typeface="Klavika Lt" panose="02000000000000000000" pitchFamily="50" charset="0"/>
            </a:endParaRPr>
          </a:p>
          <a:p>
            <a:pPr algn="r"/>
            <a:r>
              <a:rPr lang="pt-PT" sz="2800" b="1" err="1">
                <a:solidFill>
                  <a:srgbClr val="C00000"/>
                </a:solidFill>
                <a:latin typeface="Klavika Lt" panose="02000000000000000000" pitchFamily="50" charset="0"/>
              </a:rPr>
              <a:t>Clonic</a:t>
            </a:r>
            <a:endParaRPr lang="pt-PT" sz="2800" b="1">
              <a:solidFill>
                <a:srgbClr val="C00000"/>
              </a:solidFill>
              <a:latin typeface="Klavika Lt" panose="02000000000000000000" pitchFamily="50" charset="0"/>
            </a:endParaRPr>
          </a:p>
          <a:p>
            <a:pPr algn="r"/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Absences</a:t>
            </a:r>
            <a:endParaRPr lang="pt-PT" sz="240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E352D3B-C40A-4F05-8EF1-38703F3BC01E}"/>
              </a:ext>
            </a:extLst>
          </p:cNvPr>
          <p:cNvSpPr txBox="1"/>
          <p:nvPr/>
        </p:nvSpPr>
        <p:spPr>
          <a:xfrm>
            <a:off x="5449454" y="4730112"/>
            <a:ext cx="1339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Origin</a:t>
            </a:r>
            <a:endParaRPr lang="pt-PT" sz="140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C846A3C-FBF9-4D04-AD17-F3B8DB13C70E}"/>
              </a:ext>
            </a:extLst>
          </p:cNvPr>
          <p:cNvSpPr txBox="1"/>
          <p:nvPr/>
        </p:nvSpPr>
        <p:spPr>
          <a:xfrm>
            <a:off x="1745247" y="4730112"/>
            <a:ext cx="2474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Motor </a:t>
            </a:r>
            <a:r>
              <a:rPr lang="pt-PT" sz="1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symptoms</a:t>
            </a:r>
            <a:endParaRPr lang="pt-PT" sz="140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469DF960-67BA-4FAF-B475-DD2D3187A1C4}"/>
              </a:ext>
            </a:extLst>
          </p:cNvPr>
          <p:cNvCxnSpPr>
            <a:cxnSpLocks/>
          </p:cNvCxnSpPr>
          <p:nvPr/>
        </p:nvCxnSpPr>
        <p:spPr>
          <a:xfrm flipH="1">
            <a:off x="2318327" y="5022496"/>
            <a:ext cx="133927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F1D24275-540C-4D45-A2F5-D4E795E65ED5}"/>
              </a:ext>
            </a:extLst>
          </p:cNvPr>
          <p:cNvCxnSpPr>
            <a:cxnSpLocks/>
          </p:cNvCxnSpPr>
          <p:nvPr/>
        </p:nvCxnSpPr>
        <p:spPr>
          <a:xfrm flipH="1">
            <a:off x="5449454" y="5037889"/>
            <a:ext cx="133927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C5A8D21-011F-42BF-BE9C-60D78F16F0DE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FECB65-B2B8-4B80-9EF9-EC2EED8BFDEB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85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FEATURE EXTRACTION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43CACBA-A69B-4D10-91F6-1F337AE68EE3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A01D7-3FFC-41E4-8D56-E22681D2ABC5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CaixaDeTexto 16">
            <a:extLst>
              <a:ext uri="{FF2B5EF4-FFF2-40B4-BE49-F238E27FC236}">
                <a16:creationId xmlns:a16="http://schemas.microsoft.com/office/drawing/2014/main" id="{4F4BE4A7-912C-4B2F-A25C-D8C4FAE9E7BC}"/>
              </a:ext>
            </a:extLst>
          </p:cNvPr>
          <p:cNvSpPr txBox="1"/>
          <p:nvPr/>
        </p:nvSpPr>
        <p:spPr>
          <a:xfrm>
            <a:off x="769889" y="1828597"/>
            <a:ext cx="671459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Features computed: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Vector Magnitude (VM)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Amplitude-Magnitude (AM)* </a:t>
            </a:r>
          </a:p>
        </p:txBody>
      </p:sp>
      <p:sp>
        <p:nvSpPr>
          <p:cNvPr id="19" name="CaixaDeTexto 16">
            <a:extLst>
              <a:ext uri="{FF2B5EF4-FFF2-40B4-BE49-F238E27FC236}">
                <a16:creationId xmlns:a16="http://schemas.microsoft.com/office/drawing/2014/main" id="{7111025E-D726-4FD1-AF11-73484C6F60F6}"/>
              </a:ext>
            </a:extLst>
          </p:cNvPr>
          <p:cNvSpPr txBox="1"/>
          <p:nvPr/>
        </p:nvSpPr>
        <p:spPr>
          <a:xfrm>
            <a:off x="650825" y="6226401"/>
            <a:ext cx="6714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* Refered as “Amplitude-Magnitude” for simplicity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29892-AE8D-4CCB-AD73-93B55B31D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16" t="57656" r="52031" b="37800"/>
          <a:stretch/>
        </p:blipFill>
        <p:spPr>
          <a:xfrm>
            <a:off x="5045274" y="2583928"/>
            <a:ext cx="2016578" cy="277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A22294-D931-4670-A6D3-5AD1C9EEA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7" t="56994" r="34970" b="37963"/>
          <a:stretch/>
        </p:blipFill>
        <p:spPr>
          <a:xfrm>
            <a:off x="5109991" y="3082720"/>
            <a:ext cx="1887144" cy="44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15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FEATURE EXTRACTION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D05E35-16D3-4E88-9C11-C94DA919F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32" y="2975576"/>
            <a:ext cx="2604655" cy="5569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269A8-BE67-4E34-A6C1-E3B09E22A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903" y="4643101"/>
            <a:ext cx="1670911" cy="55697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4FC5F03-A33E-4372-8969-76B4B4315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9" y="2319064"/>
            <a:ext cx="4816846" cy="320428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9EF16D1B-6402-4D46-9B02-BE28C50E90B1}"/>
              </a:ext>
            </a:extLst>
          </p:cNvPr>
          <p:cNvSpPr txBox="1"/>
          <p:nvPr/>
        </p:nvSpPr>
        <p:spPr>
          <a:xfrm>
            <a:off x="5357092" y="2230758"/>
            <a:ext cx="312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Averaging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+ </a:t>
            </a:r>
            <a:r>
              <a:rPr lang="pt-PT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Normalization</a:t>
            </a:r>
            <a:endParaRPr lang="pt-PT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ABF5795-C767-4338-BD25-A3D1458C8D40}"/>
              </a:ext>
            </a:extLst>
          </p:cNvPr>
          <p:cNvSpPr txBox="1"/>
          <p:nvPr/>
        </p:nvSpPr>
        <p:spPr>
          <a:xfrm>
            <a:off x="5357091" y="3937754"/>
            <a:ext cx="312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Considering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all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Datasets</a:t>
            </a:r>
            <a:endParaRPr lang="pt-PT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087769E7-265C-4703-8EA2-64618C7EDAD0}"/>
              </a:ext>
            </a:extLst>
          </p:cNvPr>
          <p:cNvCxnSpPr>
            <a:cxnSpLocks/>
          </p:cNvCxnSpPr>
          <p:nvPr/>
        </p:nvCxnSpPr>
        <p:spPr>
          <a:xfrm>
            <a:off x="5357091" y="2339035"/>
            <a:ext cx="0" cy="286103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id="{545E8739-EDCB-445C-AD04-718FE38C2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560" y="4173747"/>
            <a:ext cx="908050" cy="31122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D69D225-87A8-40A3-9AA5-E86FA09B43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09" y="4170928"/>
            <a:ext cx="908050" cy="311227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43CACBA-A69B-4D10-91F6-1F337AE68EE3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A01D7-3FFC-41E4-8D56-E22681D2ABC5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854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val 56">
            <a:extLst>
              <a:ext uri="{FF2B5EF4-FFF2-40B4-BE49-F238E27FC236}">
                <a16:creationId xmlns:a16="http://schemas.microsoft.com/office/drawing/2014/main" id="{C850813E-F70D-4DA4-B1DA-E2A06DF60C08}"/>
              </a:ext>
            </a:extLst>
          </p:cNvPr>
          <p:cNvSpPr/>
          <p:nvPr/>
        </p:nvSpPr>
        <p:spPr>
          <a:xfrm>
            <a:off x="6837614" y="5405449"/>
            <a:ext cx="886500" cy="8273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FEATURE EXTRACTION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43CACBA-A69B-4D10-91F6-1F337AE68EE3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A01D7-3FFC-41E4-8D56-E22681D2ABC5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67408A2-DDD9-4357-A297-09CE769DC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79050"/>
              </p:ext>
            </p:extLst>
          </p:nvPr>
        </p:nvGraphicFramePr>
        <p:xfrm>
          <a:off x="1564958" y="4444820"/>
          <a:ext cx="4023360" cy="2026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95777689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2526279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4194312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455506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8591405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424309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744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075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66234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033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0370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282C9E-4A7C-405A-967A-5BD9F8F9C2D6}"/>
                  </a:ext>
                </a:extLst>
              </p:cNvPr>
              <p:cNvSpPr txBox="1"/>
              <p:nvPr/>
            </p:nvSpPr>
            <p:spPr>
              <a:xfrm>
                <a:off x="791051" y="4383021"/>
                <a:ext cx="7739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282C9E-4A7C-405A-967A-5BD9F8F9C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1" y="4383021"/>
                <a:ext cx="77390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930755-2739-44C0-9428-696473A11A38}"/>
              </a:ext>
            </a:extLst>
          </p:cNvPr>
          <p:cNvCxnSpPr>
            <a:cxnSpLocks/>
          </p:cNvCxnSpPr>
          <p:nvPr/>
        </p:nvCxnSpPr>
        <p:spPr>
          <a:xfrm>
            <a:off x="1727715" y="6730276"/>
            <a:ext cx="3690890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m 15">
            <a:extLst>
              <a:ext uri="{FF2B5EF4-FFF2-40B4-BE49-F238E27FC236}">
                <a16:creationId xmlns:a16="http://schemas.microsoft.com/office/drawing/2014/main" id="{D6E87B2E-2AAF-4ADF-A15C-2F04BCE8F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2148"/>
          <a:stretch/>
        </p:blipFill>
        <p:spPr>
          <a:xfrm>
            <a:off x="373159" y="2319064"/>
            <a:ext cx="4816846" cy="1533337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DB45BD-E151-41CD-8970-F2994952ABE2}"/>
              </a:ext>
            </a:extLst>
          </p:cNvPr>
          <p:cNvCxnSpPr>
            <a:cxnSpLocks/>
          </p:cNvCxnSpPr>
          <p:nvPr/>
        </p:nvCxnSpPr>
        <p:spPr>
          <a:xfrm>
            <a:off x="605370" y="4567687"/>
            <a:ext cx="0" cy="150093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806E32-7FF6-4D1A-B91E-8837F899C3B8}"/>
              </a:ext>
            </a:extLst>
          </p:cNvPr>
          <p:cNvCxnSpPr>
            <a:cxnSpLocks/>
          </p:cNvCxnSpPr>
          <p:nvPr/>
        </p:nvCxnSpPr>
        <p:spPr>
          <a:xfrm>
            <a:off x="1727715" y="6591123"/>
            <a:ext cx="3690890" cy="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840D68-187E-4176-AEAF-48B2C96A9EB1}"/>
              </a:ext>
            </a:extLst>
          </p:cNvPr>
          <p:cNvCxnSpPr>
            <a:cxnSpLocks/>
          </p:cNvCxnSpPr>
          <p:nvPr/>
        </p:nvCxnSpPr>
        <p:spPr>
          <a:xfrm flipH="1">
            <a:off x="3026618" y="3519011"/>
            <a:ext cx="1445370" cy="90930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323CD95-72C8-4CBC-9FA3-5E4E873941EA}"/>
              </a:ext>
            </a:extLst>
          </p:cNvPr>
          <p:cNvCxnSpPr>
            <a:cxnSpLocks/>
          </p:cNvCxnSpPr>
          <p:nvPr/>
        </p:nvCxnSpPr>
        <p:spPr>
          <a:xfrm flipH="1">
            <a:off x="3576638" y="3519011"/>
            <a:ext cx="1343025" cy="90930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A3C7F0-CE1D-4A7E-9829-DEA4247B4B35}"/>
              </a:ext>
            </a:extLst>
          </p:cNvPr>
          <p:cNvCxnSpPr>
            <a:cxnSpLocks/>
          </p:cNvCxnSpPr>
          <p:nvPr/>
        </p:nvCxnSpPr>
        <p:spPr>
          <a:xfrm flipH="1">
            <a:off x="3576638" y="3519011"/>
            <a:ext cx="1126275" cy="909306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AD90CCC-9893-4B04-B0ED-6D7D10B9CA75}"/>
              </a:ext>
            </a:extLst>
          </p:cNvPr>
          <p:cNvCxnSpPr>
            <a:cxnSpLocks/>
          </p:cNvCxnSpPr>
          <p:nvPr/>
        </p:nvCxnSpPr>
        <p:spPr>
          <a:xfrm flipH="1">
            <a:off x="4139775" y="3527782"/>
            <a:ext cx="977380" cy="900535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FB2BB87-9295-4A69-BCA0-053FD9416607}"/>
              </a:ext>
            </a:extLst>
          </p:cNvPr>
          <p:cNvSpPr txBox="1"/>
          <p:nvPr/>
        </p:nvSpPr>
        <p:spPr>
          <a:xfrm>
            <a:off x="4272444" y="1944187"/>
            <a:ext cx="114616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PT" sz="1400" b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50% overlap</a:t>
            </a:r>
            <a:endParaRPr lang="pt-PT" sz="1400" b="1"/>
          </a:p>
        </p:txBody>
      </p:sp>
      <p:pic>
        <p:nvPicPr>
          <p:cNvPr id="42" name="Imagem 4">
            <a:extLst>
              <a:ext uri="{FF2B5EF4-FFF2-40B4-BE49-F238E27FC236}">
                <a16:creationId xmlns:a16="http://schemas.microsoft.com/office/drawing/2014/main" id="{2CF85091-8B2E-4C7D-B64A-04F3C23A9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32" y="2975576"/>
            <a:ext cx="2604655" cy="556970"/>
          </a:xfrm>
          <a:prstGeom prst="rect">
            <a:avLst/>
          </a:prstGeom>
        </p:spPr>
      </p:pic>
      <p:pic>
        <p:nvPicPr>
          <p:cNvPr id="43" name="Imagem 6">
            <a:extLst>
              <a:ext uri="{FF2B5EF4-FFF2-40B4-BE49-F238E27FC236}">
                <a16:creationId xmlns:a16="http://schemas.microsoft.com/office/drawing/2014/main" id="{D20C7A03-04ED-4C25-B0EE-98581BF871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903" y="4643101"/>
            <a:ext cx="1670911" cy="556970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DE45E3FA-082E-4DE3-9437-8E7604433C9C}"/>
              </a:ext>
            </a:extLst>
          </p:cNvPr>
          <p:cNvSpPr txBox="1"/>
          <p:nvPr/>
        </p:nvSpPr>
        <p:spPr>
          <a:xfrm>
            <a:off x="5357086" y="2225342"/>
            <a:ext cx="312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Averaging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+ </a:t>
            </a:r>
            <a:r>
              <a:rPr lang="pt-PT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Normalization</a:t>
            </a:r>
            <a:endParaRPr lang="pt-PT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45" name="CaixaDeTexto 17">
            <a:extLst>
              <a:ext uri="{FF2B5EF4-FFF2-40B4-BE49-F238E27FC236}">
                <a16:creationId xmlns:a16="http://schemas.microsoft.com/office/drawing/2014/main" id="{FF06570F-542D-4A94-92B0-7AFD30E59B4C}"/>
              </a:ext>
            </a:extLst>
          </p:cNvPr>
          <p:cNvSpPr txBox="1"/>
          <p:nvPr/>
        </p:nvSpPr>
        <p:spPr>
          <a:xfrm>
            <a:off x="5357091" y="3937754"/>
            <a:ext cx="312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Considering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all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Datasets</a:t>
            </a:r>
            <a:endParaRPr lang="pt-PT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cxnSp>
        <p:nvCxnSpPr>
          <p:cNvPr id="46" name="Conexão reta 19">
            <a:extLst>
              <a:ext uri="{FF2B5EF4-FFF2-40B4-BE49-F238E27FC236}">
                <a16:creationId xmlns:a16="http://schemas.microsoft.com/office/drawing/2014/main" id="{1B1E4B66-58A8-44BC-9E15-69CE2BAA7AAE}"/>
              </a:ext>
            </a:extLst>
          </p:cNvPr>
          <p:cNvCxnSpPr>
            <a:cxnSpLocks/>
          </p:cNvCxnSpPr>
          <p:nvPr/>
        </p:nvCxnSpPr>
        <p:spPr>
          <a:xfrm>
            <a:off x="5357091" y="2339035"/>
            <a:ext cx="0" cy="129951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6565927-6352-4531-A8AB-E55B203F8E4E}"/>
              </a:ext>
            </a:extLst>
          </p:cNvPr>
          <p:cNvSpPr/>
          <p:nvPr/>
        </p:nvSpPr>
        <p:spPr>
          <a:xfrm>
            <a:off x="6486523" y="2748285"/>
            <a:ext cx="1638297" cy="481013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3705812-B6E1-4D0F-AE74-5093C9E96D28}"/>
              </a:ext>
            </a:extLst>
          </p:cNvPr>
          <p:cNvSpPr/>
          <p:nvPr/>
        </p:nvSpPr>
        <p:spPr>
          <a:xfrm>
            <a:off x="6298405" y="3278504"/>
            <a:ext cx="2014535" cy="481013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12DC69FA-91BD-4D78-B4AD-F1A2C41DCF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687" y="5520954"/>
            <a:ext cx="596355" cy="596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1D9D49F-550D-452B-923D-DC91BA9057C1}"/>
                  </a:ext>
                </a:extLst>
              </p:cNvPr>
              <p:cNvSpPr txBox="1"/>
              <p:nvPr/>
            </p:nvSpPr>
            <p:spPr>
              <a:xfrm>
                <a:off x="791051" y="4752353"/>
                <a:ext cx="7739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1D9D49F-550D-452B-923D-DC91BA905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1" y="4752353"/>
                <a:ext cx="7739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A3EEA0B-E7ED-4234-B3CF-D16E13B811F9}"/>
                  </a:ext>
                </a:extLst>
              </p:cNvPr>
              <p:cNvSpPr txBox="1"/>
              <p:nvPr/>
            </p:nvSpPr>
            <p:spPr>
              <a:xfrm>
                <a:off x="789974" y="5105886"/>
                <a:ext cx="7739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A3EEA0B-E7ED-4234-B3CF-D16E13B81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74" y="5105886"/>
                <a:ext cx="77390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6327E6A-7FF0-4F65-93D2-1FBC4D462068}"/>
                  </a:ext>
                </a:extLst>
              </p:cNvPr>
              <p:cNvSpPr txBox="1"/>
              <p:nvPr/>
            </p:nvSpPr>
            <p:spPr>
              <a:xfrm>
                <a:off x="789974" y="5606275"/>
                <a:ext cx="7739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6327E6A-7FF0-4F65-93D2-1FBC4D462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74" y="5606275"/>
                <a:ext cx="77390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D90D52D-303A-4F30-B8B8-8DA92436D81A}"/>
                  </a:ext>
                </a:extLst>
              </p:cNvPr>
              <p:cNvSpPr txBox="1"/>
              <p:nvPr/>
            </p:nvSpPr>
            <p:spPr>
              <a:xfrm>
                <a:off x="775753" y="6038622"/>
                <a:ext cx="7739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D90D52D-303A-4F30-B8B8-8DA92436D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53" y="6038622"/>
                <a:ext cx="77390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78FB8E6-5F42-4C57-AFB3-4FA2A2177838}"/>
                  </a:ext>
                </a:extLst>
              </p:cNvPr>
              <p:cNvSpPr txBox="1"/>
              <p:nvPr/>
            </p:nvSpPr>
            <p:spPr>
              <a:xfrm>
                <a:off x="1467326" y="4077351"/>
                <a:ext cx="77390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PT" sz="14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78FB8E6-5F42-4C57-AFB3-4FA2A2177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326" y="4077351"/>
                <a:ext cx="773907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92634E4-AB9C-4EA4-94F3-2DEE7C14BEE5}"/>
                  </a:ext>
                </a:extLst>
              </p:cNvPr>
              <p:cNvSpPr txBox="1"/>
              <p:nvPr/>
            </p:nvSpPr>
            <p:spPr>
              <a:xfrm>
                <a:off x="4910186" y="4010445"/>
                <a:ext cx="77390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pt-PT" sz="14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92634E4-AB9C-4EA4-94F3-2DEE7C14B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186" y="4010445"/>
                <a:ext cx="773907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860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val 56">
            <a:extLst>
              <a:ext uri="{FF2B5EF4-FFF2-40B4-BE49-F238E27FC236}">
                <a16:creationId xmlns:a16="http://schemas.microsoft.com/office/drawing/2014/main" id="{C850813E-F70D-4DA4-B1DA-E2A06DF60C08}"/>
              </a:ext>
            </a:extLst>
          </p:cNvPr>
          <p:cNvSpPr/>
          <p:nvPr/>
        </p:nvSpPr>
        <p:spPr>
          <a:xfrm>
            <a:off x="6837614" y="5405449"/>
            <a:ext cx="886500" cy="8273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FEATURE EXTRACTION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43CACBA-A69B-4D10-91F6-1F337AE68EE3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A01D7-3FFC-41E4-8D56-E22681D2ABC5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67408A2-DDD9-4357-A297-09CE769DCE03}"/>
              </a:ext>
            </a:extLst>
          </p:cNvPr>
          <p:cNvGraphicFramePr>
            <a:graphicFrameLocks noGrp="1"/>
          </p:cNvGraphicFramePr>
          <p:nvPr/>
        </p:nvGraphicFramePr>
        <p:xfrm>
          <a:off x="1564958" y="4444820"/>
          <a:ext cx="4023360" cy="2026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95777689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2526279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4194312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455506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8591405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424309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744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075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66234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033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0370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282C9E-4A7C-405A-967A-5BD9F8F9C2D6}"/>
                  </a:ext>
                </a:extLst>
              </p:cNvPr>
              <p:cNvSpPr txBox="1"/>
              <p:nvPr/>
            </p:nvSpPr>
            <p:spPr>
              <a:xfrm>
                <a:off x="791051" y="4383021"/>
                <a:ext cx="7739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282C9E-4A7C-405A-967A-5BD9F8F9C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1" y="4383021"/>
                <a:ext cx="77390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930755-2739-44C0-9428-696473A11A38}"/>
              </a:ext>
            </a:extLst>
          </p:cNvPr>
          <p:cNvCxnSpPr>
            <a:cxnSpLocks/>
          </p:cNvCxnSpPr>
          <p:nvPr/>
        </p:nvCxnSpPr>
        <p:spPr>
          <a:xfrm>
            <a:off x="1727715" y="6730276"/>
            <a:ext cx="3690890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m 15">
            <a:extLst>
              <a:ext uri="{FF2B5EF4-FFF2-40B4-BE49-F238E27FC236}">
                <a16:creationId xmlns:a16="http://schemas.microsoft.com/office/drawing/2014/main" id="{D6E87B2E-2AAF-4ADF-A15C-2F04BCE8F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2148"/>
          <a:stretch/>
        </p:blipFill>
        <p:spPr>
          <a:xfrm>
            <a:off x="373159" y="2319064"/>
            <a:ext cx="4816846" cy="1533337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DB45BD-E151-41CD-8970-F2994952ABE2}"/>
              </a:ext>
            </a:extLst>
          </p:cNvPr>
          <p:cNvCxnSpPr>
            <a:cxnSpLocks/>
          </p:cNvCxnSpPr>
          <p:nvPr/>
        </p:nvCxnSpPr>
        <p:spPr>
          <a:xfrm>
            <a:off x="605370" y="4567687"/>
            <a:ext cx="0" cy="150093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806E32-7FF6-4D1A-B91E-8837F899C3B8}"/>
              </a:ext>
            </a:extLst>
          </p:cNvPr>
          <p:cNvCxnSpPr>
            <a:cxnSpLocks/>
          </p:cNvCxnSpPr>
          <p:nvPr/>
        </p:nvCxnSpPr>
        <p:spPr>
          <a:xfrm>
            <a:off x="1727715" y="6591123"/>
            <a:ext cx="3690890" cy="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840D68-187E-4176-AEAF-48B2C96A9EB1}"/>
              </a:ext>
            </a:extLst>
          </p:cNvPr>
          <p:cNvCxnSpPr>
            <a:cxnSpLocks/>
          </p:cNvCxnSpPr>
          <p:nvPr/>
        </p:nvCxnSpPr>
        <p:spPr>
          <a:xfrm flipH="1">
            <a:off x="3026618" y="3519011"/>
            <a:ext cx="1445370" cy="90930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323CD95-72C8-4CBC-9FA3-5E4E873941EA}"/>
              </a:ext>
            </a:extLst>
          </p:cNvPr>
          <p:cNvCxnSpPr>
            <a:cxnSpLocks/>
          </p:cNvCxnSpPr>
          <p:nvPr/>
        </p:nvCxnSpPr>
        <p:spPr>
          <a:xfrm flipH="1">
            <a:off x="3576638" y="3519011"/>
            <a:ext cx="1343025" cy="90930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A3C7F0-CE1D-4A7E-9829-DEA4247B4B35}"/>
              </a:ext>
            </a:extLst>
          </p:cNvPr>
          <p:cNvCxnSpPr>
            <a:cxnSpLocks/>
          </p:cNvCxnSpPr>
          <p:nvPr/>
        </p:nvCxnSpPr>
        <p:spPr>
          <a:xfrm flipH="1">
            <a:off x="3576638" y="3519011"/>
            <a:ext cx="1126275" cy="909306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AD90CCC-9893-4B04-B0ED-6D7D10B9CA75}"/>
              </a:ext>
            </a:extLst>
          </p:cNvPr>
          <p:cNvCxnSpPr>
            <a:cxnSpLocks/>
          </p:cNvCxnSpPr>
          <p:nvPr/>
        </p:nvCxnSpPr>
        <p:spPr>
          <a:xfrm flipH="1">
            <a:off x="4139775" y="3527782"/>
            <a:ext cx="977380" cy="900535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FB2BB87-9295-4A69-BCA0-053FD9416607}"/>
              </a:ext>
            </a:extLst>
          </p:cNvPr>
          <p:cNvSpPr txBox="1"/>
          <p:nvPr/>
        </p:nvSpPr>
        <p:spPr>
          <a:xfrm>
            <a:off x="4272443" y="1944187"/>
            <a:ext cx="1146161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PT" sz="1400" b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50% overlap</a:t>
            </a:r>
            <a:endParaRPr lang="pt-PT" sz="1400" b="1"/>
          </a:p>
        </p:txBody>
      </p:sp>
      <p:pic>
        <p:nvPicPr>
          <p:cNvPr id="42" name="Imagem 4">
            <a:extLst>
              <a:ext uri="{FF2B5EF4-FFF2-40B4-BE49-F238E27FC236}">
                <a16:creationId xmlns:a16="http://schemas.microsoft.com/office/drawing/2014/main" id="{2CF85091-8B2E-4C7D-B64A-04F3C23A9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32" y="2975576"/>
            <a:ext cx="2604655" cy="556970"/>
          </a:xfrm>
          <a:prstGeom prst="rect">
            <a:avLst/>
          </a:prstGeom>
        </p:spPr>
      </p:pic>
      <p:pic>
        <p:nvPicPr>
          <p:cNvPr id="43" name="Imagem 6">
            <a:extLst>
              <a:ext uri="{FF2B5EF4-FFF2-40B4-BE49-F238E27FC236}">
                <a16:creationId xmlns:a16="http://schemas.microsoft.com/office/drawing/2014/main" id="{D20C7A03-04ED-4C25-B0EE-98581BF871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903" y="4643101"/>
            <a:ext cx="1670911" cy="556970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DE45E3FA-082E-4DE3-9437-8E7604433C9C}"/>
              </a:ext>
            </a:extLst>
          </p:cNvPr>
          <p:cNvSpPr txBox="1"/>
          <p:nvPr/>
        </p:nvSpPr>
        <p:spPr>
          <a:xfrm>
            <a:off x="5357086" y="2225342"/>
            <a:ext cx="312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Averaging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+ </a:t>
            </a:r>
            <a:r>
              <a:rPr lang="pt-PT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Normalization</a:t>
            </a:r>
            <a:endParaRPr lang="pt-PT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45" name="CaixaDeTexto 17">
            <a:extLst>
              <a:ext uri="{FF2B5EF4-FFF2-40B4-BE49-F238E27FC236}">
                <a16:creationId xmlns:a16="http://schemas.microsoft.com/office/drawing/2014/main" id="{FF06570F-542D-4A94-92B0-7AFD30E59B4C}"/>
              </a:ext>
            </a:extLst>
          </p:cNvPr>
          <p:cNvSpPr txBox="1"/>
          <p:nvPr/>
        </p:nvSpPr>
        <p:spPr>
          <a:xfrm>
            <a:off x="5357091" y="3937754"/>
            <a:ext cx="312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Considering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all</a:t>
            </a:r>
            <a:r>
              <a:rPr lang="pt-PT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Datasets</a:t>
            </a:r>
            <a:endParaRPr lang="pt-PT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cxnSp>
        <p:nvCxnSpPr>
          <p:cNvPr id="46" name="Conexão reta 19">
            <a:extLst>
              <a:ext uri="{FF2B5EF4-FFF2-40B4-BE49-F238E27FC236}">
                <a16:creationId xmlns:a16="http://schemas.microsoft.com/office/drawing/2014/main" id="{1B1E4B66-58A8-44BC-9E15-69CE2BAA7AAE}"/>
              </a:ext>
            </a:extLst>
          </p:cNvPr>
          <p:cNvCxnSpPr>
            <a:cxnSpLocks/>
          </p:cNvCxnSpPr>
          <p:nvPr/>
        </p:nvCxnSpPr>
        <p:spPr>
          <a:xfrm>
            <a:off x="5357091" y="2339035"/>
            <a:ext cx="0" cy="129951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6565927-6352-4531-A8AB-E55B203F8E4E}"/>
              </a:ext>
            </a:extLst>
          </p:cNvPr>
          <p:cNvSpPr/>
          <p:nvPr/>
        </p:nvSpPr>
        <p:spPr>
          <a:xfrm>
            <a:off x="6486523" y="2748285"/>
            <a:ext cx="1638297" cy="481013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3705812-B6E1-4D0F-AE74-5093C9E96D28}"/>
              </a:ext>
            </a:extLst>
          </p:cNvPr>
          <p:cNvSpPr/>
          <p:nvPr/>
        </p:nvSpPr>
        <p:spPr>
          <a:xfrm>
            <a:off x="6298405" y="3278504"/>
            <a:ext cx="2014535" cy="481013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12DC69FA-91BD-4D78-B4AD-F1A2C41DCF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687" y="5520954"/>
            <a:ext cx="596355" cy="596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1D9D49F-550D-452B-923D-DC91BA9057C1}"/>
                  </a:ext>
                </a:extLst>
              </p:cNvPr>
              <p:cNvSpPr txBox="1"/>
              <p:nvPr/>
            </p:nvSpPr>
            <p:spPr>
              <a:xfrm>
                <a:off x="791051" y="4752353"/>
                <a:ext cx="7739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1D9D49F-550D-452B-923D-DC91BA905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1" y="4752353"/>
                <a:ext cx="7739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A3EEA0B-E7ED-4234-B3CF-D16E13B811F9}"/>
                  </a:ext>
                </a:extLst>
              </p:cNvPr>
              <p:cNvSpPr txBox="1"/>
              <p:nvPr/>
            </p:nvSpPr>
            <p:spPr>
              <a:xfrm>
                <a:off x="789974" y="5105886"/>
                <a:ext cx="7739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A3EEA0B-E7ED-4234-B3CF-D16E13B81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74" y="5105886"/>
                <a:ext cx="77390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6327E6A-7FF0-4F65-93D2-1FBC4D462068}"/>
                  </a:ext>
                </a:extLst>
              </p:cNvPr>
              <p:cNvSpPr txBox="1"/>
              <p:nvPr/>
            </p:nvSpPr>
            <p:spPr>
              <a:xfrm>
                <a:off x="789974" y="5606275"/>
                <a:ext cx="7739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6327E6A-7FF0-4F65-93D2-1FBC4D462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74" y="5606275"/>
                <a:ext cx="77390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D90D52D-303A-4F30-B8B8-8DA92436D81A}"/>
                  </a:ext>
                </a:extLst>
              </p:cNvPr>
              <p:cNvSpPr txBox="1"/>
              <p:nvPr/>
            </p:nvSpPr>
            <p:spPr>
              <a:xfrm>
                <a:off x="775753" y="6038622"/>
                <a:ext cx="7739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D90D52D-303A-4F30-B8B8-8DA92436D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53" y="6038622"/>
                <a:ext cx="77390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78FB8E6-5F42-4C57-AFB3-4FA2A2177838}"/>
                  </a:ext>
                </a:extLst>
              </p:cNvPr>
              <p:cNvSpPr txBox="1"/>
              <p:nvPr/>
            </p:nvSpPr>
            <p:spPr>
              <a:xfrm>
                <a:off x="1467326" y="4077351"/>
                <a:ext cx="77390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PT" sz="14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78FB8E6-5F42-4C57-AFB3-4FA2A2177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326" y="4077351"/>
                <a:ext cx="773907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92634E4-AB9C-4EA4-94F3-2DEE7C14BEE5}"/>
                  </a:ext>
                </a:extLst>
              </p:cNvPr>
              <p:cNvSpPr txBox="1"/>
              <p:nvPr/>
            </p:nvSpPr>
            <p:spPr>
              <a:xfrm>
                <a:off x="4910186" y="4010445"/>
                <a:ext cx="77390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pt-PT" sz="14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92634E4-AB9C-4EA4-94F3-2DEE7C14B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186" y="4010445"/>
                <a:ext cx="773907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" name="Picture 1023" descr="Chart, histogram&#10;&#10;Description automatically generated">
            <a:extLst>
              <a:ext uri="{FF2B5EF4-FFF2-40B4-BE49-F238E27FC236}">
                <a16:creationId xmlns:a16="http://schemas.microsoft.com/office/drawing/2014/main" id="{1C16D9B2-9F99-42E3-A9D3-9FE72537801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6" t="11628" r="1499" b="18385"/>
          <a:stretch/>
        </p:blipFill>
        <p:spPr>
          <a:xfrm rot="5400000">
            <a:off x="2288168" y="5183270"/>
            <a:ext cx="2026920" cy="550020"/>
          </a:xfrm>
          <a:prstGeom prst="rect">
            <a:avLst/>
          </a:prstGeom>
        </p:spPr>
      </p:pic>
      <p:pic>
        <p:nvPicPr>
          <p:cNvPr id="66" name="Picture 65" descr="Chart, histogram&#10;&#10;Description automatically generated">
            <a:extLst>
              <a:ext uri="{FF2B5EF4-FFF2-40B4-BE49-F238E27FC236}">
                <a16:creationId xmlns:a16="http://schemas.microsoft.com/office/drawing/2014/main" id="{AACFEEFD-1ECE-48B1-A2D1-F4D667BB216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6" t="11628" r="1499" b="18385"/>
          <a:stretch/>
        </p:blipFill>
        <p:spPr>
          <a:xfrm rot="5400000">
            <a:off x="2848752" y="5169228"/>
            <a:ext cx="1998836" cy="55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9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82A9A6E0-1453-47E3-94AB-717D6ECDC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28" y="3968894"/>
            <a:ext cx="2537163" cy="63429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BA79327-3079-48B5-B6AF-D9DBB1B2D327}"/>
              </a:ext>
            </a:extLst>
          </p:cNvPr>
          <p:cNvSpPr txBox="1"/>
          <p:nvPr/>
        </p:nvSpPr>
        <p:spPr>
          <a:xfrm>
            <a:off x="360927" y="3499501"/>
            <a:ext cx="3933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Considering</a:t>
            </a:r>
            <a:r>
              <a:rPr lang="pt-PT" sz="16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16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Different</a:t>
            </a:r>
            <a:r>
              <a:rPr lang="pt-PT" sz="16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16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Dataset</a:t>
            </a:r>
            <a:r>
              <a:rPr lang="pt-PT" sz="16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16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Partitions</a:t>
            </a:r>
            <a:endParaRPr lang="pt-PT" sz="160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15" name="CaixaDeTexto 9">
            <a:extLst>
              <a:ext uri="{FF2B5EF4-FFF2-40B4-BE49-F238E27FC236}">
                <a16:creationId xmlns:a16="http://schemas.microsoft.com/office/drawing/2014/main" id="{5EA7BBDF-E3CC-4ABB-A15F-5699346614B1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FEATURE EXTRACTION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426860C-089F-4232-A80A-E95081B4602E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6F2A12-3178-4296-8688-85BFF049ECF7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Left Brace 1">
            <a:extLst>
              <a:ext uri="{FF2B5EF4-FFF2-40B4-BE49-F238E27FC236}">
                <a16:creationId xmlns:a16="http://schemas.microsoft.com/office/drawing/2014/main" id="{F4B35F25-564A-461C-AF39-315FDD3CF5A3}"/>
              </a:ext>
            </a:extLst>
          </p:cNvPr>
          <p:cNvSpPr/>
          <p:nvPr/>
        </p:nvSpPr>
        <p:spPr>
          <a:xfrm rot="10800000">
            <a:off x="4198622" y="3596595"/>
            <a:ext cx="303915" cy="129449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CaixaDeTexto 7">
            <a:extLst>
              <a:ext uri="{FF2B5EF4-FFF2-40B4-BE49-F238E27FC236}">
                <a16:creationId xmlns:a16="http://schemas.microsoft.com/office/drawing/2014/main" id="{6583B6CA-6892-43A0-A234-6A4C640B8284}"/>
              </a:ext>
            </a:extLst>
          </p:cNvPr>
          <p:cNvSpPr txBox="1"/>
          <p:nvPr/>
        </p:nvSpPr>
        <p:spPr>
          <a:xfrm>
            <a:off x="5008526" y="3261885"/>
            <a:ext cx="3750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Spectral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D3978F98-7A70-4A4D-93B3-18E3D05503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4988498"/>
                  </p:ext>
                </p:extLst>
              </p:nvPr>
            </p:nvGraphicFramePr>
            <p:xfrm>
              <a:off x="4896927" y="3838055"/>
              <a:ext cx="3974074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3687">
                      <a:extLst>
                        <a:ext uri="{9D8B030D-6E8A-4147-A177-3AD203B41FA5}">
                          <a16:colId xmlns:a16="http://schemas.microsoft.com/office/drawing/2014/main" val="3073671246"/>
                        </a:ext>
                      </a:extLst>
                    </a:gridCol>
                    <a:gridCol w="3100387">
                      <a:extLst>
                        <a:ext uri="{9D8B030D-6E8A-4147-A177-3AD203B41FA5}">
                          <a16:colId xmlns:a16="http://schemas.microsoft.com/office/drawing/2014/main" val="30735154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/>
                            <a:t>&gt;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PT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pt-PT"/>
                            <a:t> is more Seizure-correlated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817804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/>
                            <a:t>&lt;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PT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pt-PT"/>
                            <a:t> is less Seizure-correlated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6764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D3978F98-7A70-4A4D-93B3-18E3D05503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4988498"/>
                  </p:ext>
                </p:extLst>
              </p:nvPr>
            </p:nvGraphicFramePr>
            <p:xfrm>
              <a:off x="4896927" y="3838055"/>
              <a:ext cx="3974074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3687">
                      <a:extLst>
                        <a:ext uri="{9D8B030D-6E8A-4147-A177-3AD203B41FA5}">
                          <a16:colId xmlns:a16="http://schemas.microsoft.com/office/drawing/2014/main" val="3073671246"/>
                        </a:ext>
                      </a:extLst>
                    </a:gridCol>
                    <a:gridCol w="3100387">
                      <a:extLst>
                        <a:ext uri="{9D8B030D-6E8A-4147-A177-3AD203B41FA5}">
                          <a16:colId xmlns:a16="http://schemas.microsoft.com/office/drawing/2014/main" val="30735154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/>
                            <a:t>&gt;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487" t="-6452" r="-393" b="-1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17804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/>
                            <a:t>&lt;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487" t="-108197" r="-393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06764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B3D48650-F4EE-40E2-9A42-BE28404E4C19}"/>
              </a:ext>
            </a:extLst>
          </p:cNvPr>
          <p:cNvSpPr/>
          <p:nvPr/>
        </p:nvSpPr>
        <p:spPr>
          <a:xfrm>
            <a:off x="412745" y="2737985"/>
            <a:ext cx="1153566" cy="56673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Training dataset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364F0E3-CE26-486F-A1C8-E23B18761706}"/>
              </a:ext>
            </a:extLst>
          </p:cNvPr>
          <p:cNvCxnSpPr>
            <a:cxnSpLocks/>
          </p:cNvCxnSpPr>
          <p:nvPr/>
        </p:nvCxnSpPr>
        <p:spPr>
          <a:xfrm flipV="1">
            <a:off x="412745" y="3304719"/>
            <a:ext cx="0" cy="99260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8C3D54-6D03-4745-AF38-0B0F9EFA1DBC}"/>
              </a:ext>
            </a:extLst>
          </p:cNvPr>
          <p:cNvCxnSpPr>
            <a:cxnSpLocks/>
          </p:cNvCxnSpPr>
          <p:nvPr/>
        </p:nvCxnSpPr>
        <p:spPr>
          <a:xfrm>
            <a:off x="412745" y="4297324"/>
            <a:ext cx="364727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238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8ACA442-B217-4CBF-9955-DDCD1DB9C011}"/>
              </a:ext>
            </a:extLst>
          </p:cNvPr>
          <p:cNvSpPr/>
          <p:nvPr/>
        </p:nvSpPr>
        <p:spPr>
          <a:xfrm>
            <a:off x="4306052" y="4103972"/>
            <a:ext cx="4381488" cy="20674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SEIZURE DETECTION PIPELINE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0B0897-0DF5-4824-8EFD-4C0974F56CF8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5B83FF-8591-4E07-86D7-6944BFD7DF5F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5959522-EBB4-4CEC-893E-FF6955BEA427}"/>
              </a:ext>
            </a:extLst>
          </p:cNvPr>
          <p:cNvSpPr/>
          <p:nvPr/>
        </p:nvSpPr>
        <p:spPr>
          <a:xfrm>
            <a:off x="365119" y="2913831"/>
            <a:ext cx="1601793" cy="68464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DATASET 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1E3EB-3C1D-46DA-B9F8-108CA175EE37}"/>
              </a:ext>
            </a:extLst>
          </p:cNvPr>
          <p:cNvSpPr/>
          <p:nvPr/>
        </p:nvSpPr>
        <p:spPr>
          <a:xfrm>
            <a:off x="2322507" y="2913831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8C3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PREPROCESSING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D1A0C9-A428-4280-B309-C5F9CDF1D511}"/>
              </a:ext>
            </a:extLst>
          </p:cNvPr>
          <p:cNvCxnSpPr>
            <a:cxnSpLocks/>
          </p:cNvCxnSpPr>
          <p:nvPr/>
        </p:nvCxnSpPr>
        <p:spPr>
          <a:xfrm>
            <a:off x="1957780" y="3235425"/>
            <a:ext cx="29012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A2E4-E1EA-4BAF-A1E9-1C6487E8D12F}"/>
              </a:ext>
            </a:extLst>
          </p:cNvPr>
          <p:cNvSpPr/>
          <p:nvPr/>
        </p:nvSpPr>
        <p:spPr>
          <a:xfrm>
            <a:off x="4489445" y="2893103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8C3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DATA PARTITION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FA323A-311B-44F8-8991-EA079D273CBE}"/>
              </a:ext>
            </a:extLst>
          </p:cNvPr>
          <p:cNvCxnSpPr>
            <a:cxnSpLocks/>
          </p:cNvCxnSpPr>
          <p:nvPr/>
        </p:nvCxnSpPr>
        <p:spPr>
          <a:xfrm>
            <a:off x="6300788" y="3214697"/>
            <a:ext cx="29012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8F80CAD-062F-415A-94BB-FC2258AE04F0}"/>
              </a:ext>
            </a:extLst>
          </p:cNvPr>
          <p:cNvSpPr/>
          <p:nvPr/>
        </p:nvSpPr>
        <p:spPr>
          <a:xfrm>
            <a:off x="6713532" y="2893103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FEATURE EXTRACTION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AAACC5-6D94-4888-B614-819F8192B111}"/>
              </a:ext>
            </a:extLst>
          </p:cNvPr>
          <p:cNvCxnSpPr>
            <a:cxnSpLocks/>
          </p:cNvCxnSpPr>
          <p:nvPr/>
        </p:nvCxnSpPr>
        <p:spPr>
          <a:xfrm>
            <a:off x="7658101" y="3577747"/>
            <a:ext cx="0" cy="54460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DF274C-16DE-4B81-BF13-8DC54ED390A8}"/>
              </a:ext>
            </a:extLst>
          </p:cNvPr>
          <p:cNvCxnSpPr>
            <a:cxnSpLocks/>
          </p:cNvCxnSpPr>
          <p:nvPr/>
        </p:nvCxnSpPr>
        <p:spPr>
          <a:xfrm>
            <a:off x="6300788" y="3214697"/>
            <a:ext cx="290120" cy="19327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DB578A-9F69-45E7-BC67-FC29A1AEC0E3}"/>
              </a:ext>
            </a:extLst>
          </p:cNvPr>
          <p:cNvCxnSpPr>
            <a:cxnSpLocks/>
          </p:cNvCxnSpPr>
          <p:nvPr/>
        </p:nvCxnSpPr>
        <p:spPr>
          <a:xfrm flipV="1">
            <a:off x="6300788" y="3021421"/>
            <a:ext cx="290120" cy="19327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7486E-6778-4949-BA80-98A6F537468F}"/>
              </a:ext>
            </a:extLst>
          </p:cNvPr>
          <p:cNvSpPr/>
          <p:nvPr/>
        </p:nvSpPr>
        <p:spPr>
          <a:xfrm>
            <a:off x="6713532" y="4431087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THRESHOLD GRID-SEARCH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D154445-73DA-40BC-8F89-9F1CFABA7723}"/>
              </a:ext>
            </a:extLst>
          </p:cNvPr>
          <p:cNvCxnSpPr>
            <a:cxnSpLocks/>
          </p:cNvCxnSpPr>
          <p:nvPr/>
        </p:nvCxnSpPr>
        <p:spPr>
          <a:xfrm flipH="1">
            <a:off x="6402303" y="4773409"/>
            <a:ext cx="311229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6F0DCE8-7E41-4AD7-9D3C-E0F8239F6C9B}"/>
              </a:ext>
            </a:extLst>
          </p:cNvPr>
          <p:cNvSpPr/>
          <p:nvPr/>
        </p:nvSpPr>
        <p:spPr>
          <a:xfrm>
            <a:off x="4489444" y="4431087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THRESHOLD SELECTION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838F52-59DC-4840-B6F6-49015706FFC6}"/>
              </a:ext>
            </a:extLst>
          </p:cNvPr>
          <p:cNvSpPr/>
          <p:nvPr/>
        </p:nvSpPr>
        <p:spPr>
          <a:xfrm>
            <a:off x="2322507" y="4431087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REAL TIME DETECTION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291F54-4959-4799-8DCE-866B6AE68BE7}"/>
              </a:ext>
            </a:extLst>
          </p:cNvPr>
          <p:cNvSpPr txBox="1"/>
          <p:nvPr/>
        </p:nvSpPr>
        <p:spPr>
          <a:xfrm>
            <a:off x="4616452" y="5554049"/>
            <a:ext cx="3948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b="1">
                <a:solidFill>
                  <a:srgbClr val="4D4D4D"/>
                </a:solidFill>
              </a:rPr>
              <a:t>MODEL TRAINING / OPTIMIZATION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536949-8C86-4364-8A56-375FC9CFF035}"/>
              </a:ext>
            </a:extLst>
          </p:cNvPr>
          <p:cNvSpPr/>
          <p:nvPr/>
        </p:nvSpPr>
        <p:spPr>
          <a:xfrm>
            <a:off x="4306052" y="2551695"/>
            <a:ext cx="4381488" cy="3619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9DB380-D408-41D2-A171-303F4B419DF9}"/>
              </a:ext>
            </a:extLst>
          </p:cNvPr>
          <p:cNvSpPr txBox="1"/>
          <p:nvPr/>
        </p:nvSpPr>
        <p:spPr>
          <a:xfrm>
            <a:off x="4471392" y="2111717"/>
            <a:ext cx="3948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b="1">
                <a:solidFill>
                  <a:srgbClr val="4D4D4D"/>
                </a:solidFill>
              </a:rPr>
              <a:t>SEMI-AUTOMATED ALGORITHM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A81742-3C22-4F89-AF3E-24B79C773030}"/>
              </a:ext>
            </a:extLst>
          </p:cNvPr>
          <p:cNvCxnSpPr>
            <a:cxnSpLocks/>
          </p:cNvCxnSpPr>
          <p:nvPr/>
        </p:nvCxnSpPr>
        <p:spPr>
          <a:xfrm>
            <a:off x="4133850" y="3235425"/>
            <a:ext cx="29012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FE11F1-A05E-4244-9B24-322453AD8D8D}"/>
              </a:ext>
            </a:extLst>
          </p:cNvPr>
          <p:cNvCxnSpPr>
            <a:cxnSpLocks/>
          </p:cNvCxnSpPr>
          <p:nvPr/>
        </p:nvCxnSpPr>
        <p:spPr>
          <a:xfrm flipH="1">
            <a:off x="4178215" y="4773409"/>
            <a:ext cx="311229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AABF80C-EFC3-4BDB-B57A-05F498E30A90}"/>
              </a:ext>
            </a:extLst>
          </p:cNvPr>
          <p:cNvSpPr/>
          <p:nvPr/>
        </p:nvSpPr>
        <p:spPr>
          <a:xfrm>
            <a:off x="8192252" y="4194751"/>
            <a:ext cx="447675" cy="4020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5</a:t>
            </a:r>
            <a:endParaRPr lang="pt-PT" b="1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EB87CC-8A95-4DDF-BC10-12FDD8E2FF73}"/>
              </a:ext>
            </a:extLst>
          </p:cNvPr>
          <p:cNvSpPr/>
          <p:nvPr/>
        </p:nvSpPr>
        <p:spPr>
          <a:xfrm>
            <a:off x="5996062" y="4182077"/>
            <a:ext cx="447675" cy="4020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6</a:t>
            </a:r>
            <a:endParaRPr lang="pt-PT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622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9">
            <a:extLst>
              <a:ext uri="{FF2B5EF4-FFF2-40B4-BE49-F238E27FC236}">
                <a16:creationId xmlns:a16="http://schemas.microsoft.com/office/drawing/2014/main" id="{5EA7BBDF-E3CC-4ABB-A15F-5699346614B1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THRESHOLD GRID-SEARCH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426860C-089F-4232-A80A-E95081B4602E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6F2A12-3178-4296-8688-85BFF049ECF7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1" name="Imagem 11">
            <a:extLst>
              <a:ext uri="{FF2B5EF4-FFF2-40B4-BE49-F238E27FC236}">
                <a16:creationId xmlns:a16="http://schemas.microsoft.com/office/drawing/2014/main" id="{7C043CFB-D4AA-4AB9-BD28-6EE61F5B2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42" y="3655137"/>
            <a:ext cx="3362041" cy="580079"/>
          </a:xfrm>
          <a:prstGeom prst="rect">
            <a:avLst/>
          </a:prstGeom>
        </p:spPr>
      </p:pic>
      <p:sp>
        <p:nvSpPr>
          <p:cNvPr id="34" name="CaixaDeTexto 16">
            <a:extLst>
              <a:ext uri="{FF2B5EF4-FFF2-40B4-BE49-F238E27FC236}">
                <a16:creationId xmlns:a16="http://schemas.microsoft.com/office/drawing/2014/main" id="{E5F181C8-48F7-4F98-ADFC-76076F73DC10}"/>
              </a:ext>
            </a:extLst>
          </p:cNvPr>
          <p:cNvSpPr txBox="1"/>
          <p:nvPr/>
        </p:nvSpPr>
        <p:spPr>
          <a:xfrm>
            <a:off x="972816" y="3025498"/>
            <a:ext cx="3933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Seizure</a:t>
            </a:r>
            <a:r>
              <a:rPr lang="pt-PT" sz="16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16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Correlation</a:t>
            </a:r>
            <a:r>
              <a:rPr lang="pt-PT" sz="16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Ratio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25C731EB-C24F-4AA3-A7BF-9F9346D13ACA}"/>
              </a:ext>
            </a:extLst>
          </p:cNvPr>
          <p:cNvSpPr/>
          <p:nvPr/>
        </p:nvSpPr>
        <p:spPr>
          <a:xfrm rot="10800000">
            <a:off x="4677032" y="3286344"/>
            <a:ext cx="303915" cy="129449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7" name="Imagem 24">
            <a:extLst>
              <a:ext uri="{FF2B5EF4-FFF2-40B4-BE49-F238E27FC236}">
                <a16:creationId xmlns:a16="http://schemas.microsoft.com/office/drawing/2014/main" id="{E85E076B-AB58-452E-8DFC-8695ECF143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5608" b="-25237"/>
          <a:stretch/>
        </p:blipFill>
        <p:spPr>
          <a:xfrm>
            <a:off x="7617177" y="3827632"/>
            <a:ext cx="1003963" cy="235087"/>
          </a:xfrm>
          <a:prstGeom prst="rect">
            <a:avLst/>
          </a:prstGeom>
        </p:spPr>
      </p:pic>
      <p:pic>
        <p:nvPicPr>
          <p:cNvPr id="38" name="Imagem 26">
            <a:extLst>
              <a:ext uri="{FF2B5EF4-FFF2-40B4-BE49-F238E27FC236}">
                <a16:creationId xmlns:a16="http://schemas.microsoft.com/office/drawing/2014/main" id="{635B5CE5-6B1E-43E0-A405-558C051194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5698" b="-24485"/>
          <a:stretch/>
        </p:blipFill>
        <p:spPr>
          <a:xfrm>
            <a:off x="7617177" y="4265718"/>
            <a:ext cx="996320" cy="233772"/>
          </a:xfrm>
          <a:prstGeom prst="rect">
            <a:avLst/>
          </a:prstGeom>
        </p:spPr>
      </p:pic>
      <p:sp>
        <p:nvSpPr>
          <p:cNvPr id="44" name="CaixaDeTexto 7">
            <a:extLst>
              <a:ext uri="{FF2B5EF4-FFF2-40B4-BE49-F238E27FC236}">
                <a16:creationId xmlns:a16="http://schemas.microsoft.com/office/drawing/2014/main" id="{5FDA7EBA-230E-4F6D-B128-5B62E92A6EAB}"/>
              </a:ext>
            </a:extLst>
          </p:cNvPr>
          <p:cNvSpPr txBox="1"/>
          <p:nvPr/>
        </p:nvSpPr>
        <p:spPr>
          <a:xfrm>
            <a:off x="5303883" y="3120259"/>
            <a:ext cx="3750875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20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Final features: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SCR using VM </a:t>
            </a:r>
            <a:r>
              <a:rPr lang="pt-PT" sz="20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-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SCR using AM </a:t>
            </a:r>
            <a:r>
              <a:rPr lang="pt-PT" sz="20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287748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aixaDeTexto 7">
            <a:extLst>
              <a:ext uri="{FF2B5EF4-FFF2-40B4-BE49-F238E27FC236}">
                <a16:creationId xmlns:a16="http://schemas.microsoft.com/office/drawing/2014/main" id="{F2E3E9A0-B088-42FB-BB10-060726C29180}"/>
              </a:ext>
            </a:extLst>
          </p:cNvPr>
          <p:cNvSpPr txBox="1"/>
          <p:nvPr/>
        </p:nvSpPr>
        <p:spPr>
          <a:xfrm>
            <a:off x="4625234" y="5206344"/>
            <a:ext cx="3750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10-window averages were used</a:t>
            </a:r>
          </a:p>
        </p:txBody>
      </p:sp>
      <p:sp>
        <p:nvSpPr>
          <p:cNvPr id="15" name="CaixaDeTexto 9">
            <a:extLst>
              <a:ext uri="{FF2B5EF4-FFF2-40B4-BE49-F238E27FC236}">
                <a16:creationId xmlns:a16="http://schemas.microsoft.com/office/drawing/2014/main" id="{5EA7BBDF-E3CC-4ABB-A15F-5699346614B1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THRESHOLD GRID-SEARCH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426860C-089F-4232-A80A-E95081B4602E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6F2A12-3178-4296-8688-85BFF049ECF7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1" name="Imagem 11">
            <a:extLst>
              <a:ext uri="{FF2B5EF4-FFF2-40B4-BE49-F238E27FC236}">
                <a16:creationId xmlns:a16="http://schemas.microsoft.com/office/drawing/2014/main" id="{7C043CFB-D4AA-4AB9-BD28-6EE61F5B2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42" y="3655137"/>
            <a:ext cx="3362041" cy="580079"/>
          </a:xfrm>
          <a:prstGeom prst="rect">
            <a:avLst/>
          </a:prstGeom>
        </p:spPr>
      </p:pic>
      <p:sp>
        <p:nvSpPr>
          <p:cNvPr id="34" name="CaixaDeTexto 16">
            <a:extLst>
              <a:ext uri="{FF2B5EF4-FFF2-40B4-BE49-F238E27FC236}">
                <a16:creationId xmlns:a16="http://schemas.microsoft.com/office/drawing/2014/main" id="{E5F181C8-48F7-4F98-ADFC-76076F73DC10}"/>
              </a:ext>
            </a:extLst>
          </p:cNvPr>
          <p:cNvSpPr txBox="1"/>
          <p:nvPr/>
        </p:nvSpPr>
        <p:spPr>
          <a:xfrm>
            <a:off x="972816" y="3025498"/>
            <a:ext cx="3933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Seizure</a:t>
            </a:r>
            <a:r>
              <a:rPr lang="pt-PT" sz="16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16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Correlation</a:t>
            </a:r>
            <a:r>
              <a:rPr lang="pt-PT" sz="16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Ratio</a:t>
            </a:r>
          </a:p>
        </p:txBody>
      </p:sp>
      <p:pic>
        <p:nvPicPr>
          <p:cNvPr id="35" name="Picture 2" descr="Rounded Corner Arrow Icons - Download Free Vector Icons | Noun Project">
            <a:extLst>
              <a:ext uri="{FF2B5EF4-FFF2-40B4-BE49-F238E27FC236}">
                <a16:creationId xmlns:a16="http://schemas.microsoft.com/office/drawing/2014/main" id="{44DDFD9C-594C-48D7-94D2-C0E98E840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20666" r="22594" b="20666"/>
          <a:stretch/>
        </p:blipFill>
        <p:spPr bwMode="auto">
          <a:xfrm rot="5400000">
            <a:off x="6533930" y="4706158"/>
            <a:ext cx="288845" cy="30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Left Brace 35">
            <a:extLst>
              <a:ext uri="{FF2B5EF4-FFF2-40B4-BE49-F238E27FC236}">
                <a16:creationId xmlns:a16="http://schemas.microsoft.com/office/drawing/2014/main" id="{25C731EB-C24F-4AA3-A7BF-9F9346D13ACA}"/>
              </a:ext>
            </a:extLst>
          </p:cNvPr>
          <p:cNvSpPr/>
          <p:nvPr/>
        </p:nvSpPr>
        <p:spPr>
          <a:xfrm rot="10800000">
            <a:off x="4677032" y="3286344"/>
            <a:ext cx="303915" cy="129449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7" name="Imagem 24">
            <a:extLst>
              <a:ext uri="{FF2B5EF4-FFF2-40B4-BE49-F238E27FC236}">
                <a16:creationId xmlns:a16="http://schemas.microsoft.com/office/drawing/2014/main" id="{E85E076B-AB58-452E-8DFC-8695ECF143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5608" b="-25237"/>
          <a:stretch/>
        </p:blipFill>
        <p:spPr>
          <a:xfrm>
            <a:off x="7617177" y="3827632"/>
            <a:ext cx="1003963" cy="235087"/>
          </a:xfrm>
          <a:prstGeom prst="rect">
            <a:avLst/>
          </a:prstGeom>
        </p:spPr>
      </p:pic>
      <p:pic>
        <p:nvPicPr>
          <p:cNvPr id="38" name="Imagem 26">
            <a:extLst>
              <a:ext uri="{FF2B5EF4-FFF2-40B4-BE49-F238E27FC236}">
                <a16:creationId xmlns:a16="http://schemas.microsoft.com/office/drawing/2014/main" id="{635B5CE5-6B1E-43E0-A405-558C051194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5698" b="-24485"/>
          <a:stretch/>
        </p:blipFill>
        <p:spPr>
          <a:xfrm>
            <a:off x="7617177" y="4265718"/>
            <a:ext cx="996320" cy="23377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7D388F2-E7C6-4F04-93C8-661A980E4687}"/>
              </a:ext>
            </a:extLst>
          </p:cNvPr>
          <p:cNvSpPr/>
          <p:nvPr/>
        </p:nvSpPr>
        <p:spPr>
          <a:xfrm>
            <a:off x="882043" y="4713095"/>
            <a:ext cx="1153566" cy="5667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Testing dataset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E7C658-F8AF-47B7-A3B5-49071B99F928}"/>
              </a:ext>
            </a:extLst>
          </p:cNvPr>
          <p:cNvCxnSpPr>
            <a:cxnSpLocks/>
          </p:cNvCxnSpPr>
          <p:nvPr/>
        </p:nvCxnSpPr>
        <p:spPr>
          <a:xfrm flipV="1">
            <a:off x="3429981" y="4378950"/>
            <a:ext cx="0" cy="61751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810C93-4C8E-45EA-8985-89A66C3E1313}"/>
              </a:ext>
            </a:extLst>
          </p:cNvPr>
          <p:cNvCxnSpPr>
            <a:cxnSpLocks/>
          </p:cNvCxnSpPr>
          <p:nvPr/>
        </p:nvCxnSpPr>
        <p:spPr>
          <a:xfrm flipV="1">
            <a:off x="4153881" y="4062719"/>
            <a:ext cx="0" cy="93374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B5A1C9-3F77-462F-9C2E-78274C6DBA83}"/>
              </a:ext>
            </a:extLst>
          </p:cNvPr>
          <p:cNvCxnSpPr>
            <a:cxnSpLocks/>
          </p:cNvCxnSpPr>
          <p:nvPr/>
        </p:nvCxnSpPr>
        <p:spPr>
          <a:xfrm>
            <a:off x="2129896" y="4996462"/>
            <a:ext cx="2023985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7">
            <a:extLst>
              <a:ext uri="{FF2B5EF4-FFF2-40B4-BE49-F238E27FC236}">
                <a16:creationId xmlns:a16="http://schemas.microsoft.com/office/drawing/2014/main" id="{5FDA7EBA-230E-4F6D-B128-5B62E92A6EAB}"/>
              </a:ext>
            </a:extLst>
          </p:cNvPr>
          <p:cNvSpPr txBox="1"/>
          <p:nvPr/>
        </p:nvSpPr>
        <p:spPr>
          <a:xfrm>
            <a:off x="5303884" y="3112821"/>
            <a:ext cx="2185340" cy="143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20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Final features: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SCR using VM </a:t>
            </a:r>
            <a:endParaRPr lang="pt-PT" sz="200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SCR using AM </a:t>
            </a:r>
            <a:endParaRPr lang="pt-PT" sz="200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815608-CB82-4E25-AC0A-F747C2229F4A}"/>
              </a:ext>
            </a:extLst>
          </p:cNvPr>
          <p:cNvSpPr/>
          <p:nvPr/>
        </p:nvSpPr>
        <p:spPr>
          <a:xfrm>
            <a:off x="2648058" y="3571751"/>
            <a:ext cx="814313" cy="51911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371E37F-7F0F-468F-813A-1AF4113132E2}"/>
              </a:ext>
            </a:extLst>
          </p:cNvPr>
          <p:cNvSpPr/>
          <p:nvPr/>
        </p:nvSpPr>
        <p:spPr>
          <a:xfrm>
            <a:off x="305260" y="2432048"/>
            <a:ext cx="1153566" cy="56673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Training dataset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CB2E1FF-47E3-427C-B0E0-F6EC781EF028}"/>
              </a:ext>
            </a:extLst>
          </p:cNvPr>
          <p:cNvCxnSpPr>
            <a:cxnSpLocks/>
          </p:cNvCxnSpPr>
          <p:nvPr/>
        </p:nvCxnSpPr>
        <p:spPr>
          <a:xfrm flipV="1">
            <a:off x="870925" y="2998783"/>
            <a:ext cx="0" cy="5296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A37D1F5-6E2C-483F-A617-26BC96C880AB}"/>
              </a:ext>
            </a:extLst>
          </p:cNvPr>
          <p:cNvCxnSpPr>
            <a:cxnSpLocks/>
          </p:cNvCxnSpPr>
          <p:nvPr/>
        </p:nvCxnSpPr>
        <p:spPr>
          <a:xfrm>
            <a:off x="882043" y="3528414"/>
            <a:ext cx="1966702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F5BE989E-4E01-482D-A98A-8DC3F0AE2551}"/>
              </a:ext>
            </a:extLst>
          </p:cNvPr>
          <p:cNvSpPr/>
          <p:nvPr/>
        </p:nvSpPr>
        <p:spPr>
          <a:xfrm>
            <a:off x="3186767" y="3875027"/>
            <a:ext cx="894089" cy="58008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344AB12-E368-462A-B2B6-3B5998564BD8}"/>
              </a:ext>
            </a:extLst>
          </p:cNvPr>
          <p:cNvSpPr/>
          <p:nvPr/>
        </p:nvSpPr>
        <p:spPr>
          <a:xfrm>
            <a:off x="3637240" y="3511403"/>
            <a:ext cx="894089" cy="58008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CaixaDeTexto 16">
            <a:extLst>
              <a:ext uri="{FF2B5EF4-FFF2-40B4-BE49-F238E27FC236}">
                <a16:creationId xmlns:a16="http://schemas.microsoft.com/office/drawing/2014/main" id="{85820A4C-E444-4F19-83C5-8E5D082BD6BE}"/>
              </a:ext>
            </a:extLst>
          </p:cNvPr>
          <p:cNvSpPr txBox="1"/>
          <p:nvPr/>
        </p:nvSpPr>
        <p:spPr>
          <a:xfrm>
            <a:off x="-214189" y="2018302"/>
            <a:ext cx="3933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(from the feature extraction step)</a:t>
            </a:r>
          </a:p>
        </p:txBody>
      </p:sp>
    </p:spTree>
    <p:extLst>
      <p:ext uri="{BB962C8B-B14F-4D97-AF65-F5344CB8AC3E}">
        <p14:creationId xmlns:p14="http://schemas.microsoft.com/office/powerpoint/2010/main" val="183097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8C7B432B-C833-40DB-8CFB-A3C12B86EB3B}"/>
              </a:ext>
            </a:extLst>
          </p:cNvPr>
          <p:cNvSpPr txBox="1"/>
          <p:nvPr/>
        </p:nvSpPr>
        <p:spPr>
          <a:xfrm>
            <a:off x="1008495" y="5845165"/>
            <a:ext cx="1985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>
                <a:latin typeface="Klavika Lt" panose="02000000000000000000" pitchFamily="50" charset="0"/>
              </a:rPr>
              <a:t>Min(                    )</a:t>
            </a:r>
            <a:endParaRPr lang="pt-PT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9422EBB-4A7E-4055-8510-86D259CF7E72}"/>
              </a:ext>
            </a:extLst>
          </p:cNvPr>
          <p:cNvSpPr txBox="1"/>
          <p:nvPr/>
        </p:nvSpPr>
        <p:spPr>
          <a:xfrm>
            <a:off x="404841" y="3978564"/>
            <a:ext cx="1985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>
                <a:latin typeface="Klavika Lt" panose="02000000000000000000" pitchFamily="50" charset="0"/>
              </a:rPr>
              <a:t>Max(                    )</a:t>
            </a:r>
            <a:endParaRPr lang="pt-PT"/>
          </a:p>
        </p:txBody>
      </p:sp>
      <p:sp>
        <p:nvSpPr>
          <p:cNvPr id="15" name="CaixaDeTexto 9">
            <a:extLst>
              <a:ext uri="{FF2B5EF4-FFF2-40B4-BE49-F238E27FC236}">
                <a16:creationId xmlns:a16="http://schemas.microsoft.com/office/drawing/2014/main" id="{5EA7BBDF-E3CC-4ABB-A15F-5699346614B1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THRESHOLD GRID-SEARCH &amp; SELECTION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426860C-089F-4232-A80A-E95081B4602E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6F2A12-3178-4296-8688-85BFF049ECF7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6" name="Imagem 24">
            <a:extLst>
              <a:ext uri="{FF2B5EF4-FFF2-40B4-BE49-F238E27FC236}">
                <a16:creationId xmlns:a16="http://schemas.microsoft.com/office/drawing/2014/main" id="{F89A9746-47D7-4256-B486-52C9993A8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33" y="2677295"/>
            <a:ext cx="2435445" cy="202142"/>
          </a:xfrm>
          <a:prstGeom prst="rect">
            <a:avLst/>
          </a:prstGeom>
        </p:spPr>
      </p:pic>
      <p:pic>
        <p:nvPicPr>
          <p:cNvPr id="47" name="Imagem 26">
            <a:extLst>
              <a:ext uri="{FF2B5EF4-FFF2-40B4-BE49-F238E27FC236}">
                <a16:creationId xmlns:a16="http://schemas.microsoft.com/office/drawing/2014/main" id="{9DC51D32-A77B-4B5A-9C8C-1FB7FEFA1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33" y="3006074"/>
            <a:ext cx="2435443" cy="203363"/>
          </a:xfrm>
          <a:prstGeom prst="rect">
            <a:avLst/>
          </a:prstGeom>
        </p:spPr>
      </p:pic>
      <p:pic>
        <p:nvPicPr>
          <p:cNvPr id="48" name="Picture 6" descr="Line Art,Angle,Area PNG Clipart - Royalty Free SVG / PNG">
            <a:extLst>
              <a:ext uri="{FF2B5EF4-FFF2-40B4-BE49-F238E27FC236}">
                <a16:creationId xmlns:a16="http://schemas.microsoft.com/office/drawing/2014/main" id="{F576E79D-CC90-47A1-84E4-790FDA1A62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r="14042"/>
          <a:stretch/>
        </p:blipFill>
        <p:spPr bwMode="auto">
          <a:xfrm>
            <a:off x="4496236" y="2711332"/>
            <a:ext cx="1139504" cy="48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aixaDeTexto 31">
            <a:extLst>
              <a:ext uri="{FF2B5EF4-FFF2-40B4-BE49-F238E27FC236}">
                <a16:creationId xmlns:a16="http://schemas.microsoft.com/office/drawing/2014/main" id="{CC557DF2-C15C-4482-A89C-347D73EC0966}"/>
              </a:ext>
            </a:extLst>
          </p:cNvPr>
          <p:cNvSpPr txBox="1"/>
          <p:nvPr/>
        </p:nvSpPr>
        <p:spPr>
          <a:xfrm>
            <a:off x="5773438" y="2708667"/>
            <a:ext cx="110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Seizure</a:t>
            </a:r>
            <a:endParaRPr lang="pt-PT" sz="240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50" name="CaixaDeTexto 32">
            <a:extLst>
              <a:ext uri="{FF2B5EF4-FFF2-40B4-BE49-F238E27FC236}">
                <a16:creationId xmlns:a16="http://schemas.microsoft.com/office/drawing/2014/main" id="{C59754C1-D691-4834-BD53-A9A3F45A5204}"/>
              </a:ext>
            </a:extLst>
          </p:cNvPr>
          <p:cNvSpPr txBox="1"/>
          <p:nvPr/>
        </p:nvSpPr>
        <p:spPr>
          <a:xfrm>
            <a:off x="4701235" y="2801001"/>
            <a:ext cx="5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>
                <a:latin typeface="Klavika Lt" panose="02000000000000000000" pitchFamily="50" charset="0"/>
              </a:rPr>
              <a:t>AND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6797E1-0EAE-4505-9D0A-D2CADA0D78F9}"/>
              </a:ext>
            </a:extLst>
          </p:cNvPr>
          <p:cNvCxnSpPr>
            <a:cxnSpLocks/>
          </p:cNvCxnSpPr>
          <p:nvPr/>
        </p:nvCxnSpPr>
        <p:spPr>
          <a:xfrm>
            <a:off x="3837721" y="4308615"/>
            <a:ext cx="396663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2">
            <a:extLst>
              <a:ext uri="{FF2B5EF4-FFF2-40B4-BE49-F238E27FC236}">
                <a16:creationId xmlns:a16="http://schemas.microsoft.com/office/drawing/2014/main" id="{331A52C6-922D-4CE4-9385-4EED5D05D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479142"/>
              </p:ext>
            </p:extLst>
          </p:nvPr>
        </p:nvGraphicFramePr>
        <p:xfrm>
          <a:off x="2541531" y="4107566"/>
          <a:ext cx="146304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8418415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7101165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084224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3912221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2586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9730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4526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536019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96E0DAD-3504-4E48-9FF6-13E7FD2D3D12}"/>
              </a:ext>
            </a:extLst>
          </p:cNvPr>
          <p:cNvCxnSpPr>
            <a:cxnSpLocks/>
          </p:cNvCxnSpPr>
          <p:nvPr/>
        </p:nvCxnSpPr>
        <p:spPr>
          <a:xfrm>
            <a:off x="2313596" y="4194005"/>
            <a:ext cx="0" cy="128890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F0EBBF3-5342-46A5-AB01-03B8912C17F2}"/>
              </a:ext>
            </a:extLst>
          </p:cNvPr>
          <p:cNvCxnSpPr>
            <a:cxnSpLocks/>
          </p:cNvCxnSpPr>
          <p:nvPr/>
        </p:nvCxnSpPr>
        <p:spPr>
          <a:xfrm>
            <a:off x="2503539" y="5749140"/>
            <a:ext cx="1577460" cy="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6B856E5-062E-4538-83C2-2C73298170DA}"/>
              </a:ext>
            </a:extLst>
          </p:cNvPr>
          <p:cNvSpPr txBox="1"/>
          <p:nvPr/>
        </p:nvSpPr>
        <p:spPr>
          <a:xfrm>
            <a:off x="394394" y="5259807"/>
            <a:ext cx="1985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>
                <a:latin typeface="Klavika Lt" panose="02000000000000000000" pitchFamily="50" charset="0"/>
              </a:rPr>
              <a:t>Min(                    )</a:t>
            </a:r>
            <a:endParaRPr lang="pt-PT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29A4F3-B46F-4EAE-80C4-D1C22AE2C2BE}"/>
              </a:ext>
            </a:extLst>
          </p:cNvPr>
          <p:cNvSpPr txBox="1"/>
          <p:nvPr/>
        </p:nvSpPr>
        <p:spPr>
          <a:xfrm>
            <a:off x="3984069" y="5848582"/>
            <a:ext cx="1985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>
                <a:latin typeface="Klavika Lt" panose="02000000000000000000" pitchFamily="50" charset="0"/>
              </a:rPr>
              <a:t>Max(                    )</a:t>
            </a:r>
            <a:endParaRPr lang="pt-PT"/>
          </a:p>
        </p:txBody>
      </p:sp>
      <p:sp>
        <p:nvSpPr>
          <p:cNvPr id="68" name="CaixaDeTexto 31">
            <a:extLst>
              <a:ext uri="{FF2B5EF4-FFF2-40B4-BE49-F238E27FC236}">
                <a16:creationId xmlns:a16="http://schemas.microsoft.com/office/drawing/2014/main" id="{383FDA1D-5CA1-460A-B9A7-818652CEC0E1}"/>
              </a:ext>
            </a:extLst>
          </p:cNvPr>
          <p:cNvSpPr txBox="1"/>
          <p:nvPr/>
        </p:nvSpPr>
        <p:spPr>
          <a:xfrm>
            <a:off x="4332977" y="4139338"/>
            <a:ext cx="110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Accuracies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4AE38D3-CC9F-49BB-8338-324CC1DC1296}"/>
              </a:ext>
            </a:extLst>
          </p:cNvPr>
          <p:cNvSpPr/>
          <p:nvPr/>
        </p:nvSpPr>
        <p:spPr>
          <a:xfrm>
            <a:off x="5560937" y="4477892"/>
            <a:ext cx="886500" cy="8273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0" name="Picture 69" descr="Shape&#10;&#10;Description automatically generated with low confidence">
            <a:extLst>
              <a:ext uri="{FF2B5EF4-FFF2-40B4-BE49-F238E27FC236}">
                <a16:creationId xmlns:a16="http://schemas.microsoft.com/office/drawing/2014/main" id="{9FF0E776-D9E8-4B34-836D-443227C45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010" y="4593397"/>
            <a:ext cx="596355" cy="596355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C12F07B-FC7E-4585-B56E-3F21F1BE00DC}"/>
              </a:ext>
            </a:extLst>
          </p:cNvPr>
          <p:cNvCxnSpPr>
            <a:cxnSpLocks/>
          </p:cNvCxnSpPr>
          <p:nvPr/>
        </p:nvCxnSpPr>
        <p:spPr>
          <a:xfrm>
            <a:off x="6980846" y="3676650"/>
            <a:ext cx="0" cy="207249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C6B5A9D-A97A-4D1D-A699-3D6C489341C6}"/>
              </a:ext>
            </a:extLst>
          </p:cNvPr>
          <p:cNvCxnSpPr>
            <a:cxnSpLocks/>
          </p:cNvCxnSpPr>
          <p:nvPr/>
        </p:nvCxnSpPr>
        <p:spPr>
          <a:xfrm>
            <a:off x="7276122" y="4225881"/>
            <a:ext cx="0" cy="116972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7A1AA8C-E147-4BBA-90E6-2F840BDD82FC}"/>
              </a:ext>
            </a:extLst>
          </p:cNvPr>
          <p:cNvSpPr/>
          <p:nvPr/>
        </p:nvSpPr>
        <p:spPr>
          <a:xfrm>
            <a:off x="6929025" y="3867370"/>
            <a:ext cx="110991" cy="100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40D5E6F-8F88-4AA9-8A4D-CFF142719E25}"/>
              </a:ext>
            </a:extLst>
          </p:cNvPr>
          <p:cNvSpPr/>
          <p:nvPr/>
        </p:nvSpPr>
        <p:spPr>
          <a:xfrm>
            <a:off x="6925349" y="4075400"/>
            <a:ext cx="110991" cy="100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A29D7B5-DB76-4193-903B-F5FBE60E3367}"/>
              </a:ext>
            </a:extLst>
          </p:cNvPr>
          <p:cNvSpPr/>
          <p:nvPr/>
        </p:nvSpPr>
        <p:spPr>
          <a:xfrm>
            <a:off x="6929024" y="4248300"/>
            <a:ext cx="110991" cy="100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74FA648-3825-45D9-A6B2-81F65D572F5E}"/>
              </a:ext>
            </a:extLst>
          </p:cNvPr>
          <p:cNvSpPr/>
          <p:nvPr/>
        </p:nvSpPr>
        <p:spPr>
          <a:xfrm>
            <a:off x="6927601" y="4447799"/>
            <a:ext cx="110991" cy="100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58AC157-E0CE-4E09-90FC-4940DF1712B9}"/>
              </a:ext>
            </a:extLst>
          </p:cNvPr>
          <p:cNvSpPr/>
          <p:nvPr/>
        </p:nvSpPr>
        <p:spPr>
          <a:xfrm>
            <a:off x="6925349" y="4645028"/>
            <a:ext cx="110991" cy="10001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C1C4991-B803-4B27-B080-0DC7ABCA8C32}"/>
              </a:ext>
            </a:extLst>
          </p:cNvPr>
          <p:cNvSpPr/>
          <p:nvPr/>
        </p:nvSpPr>
        <p:spPr>
          <a:xfrm>
            <a:off x="6925882" y="4824617"/>
            <a:ext cx="110991" cy="100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E705E40-A058-4656-9BD4-FD28856CD68E}"/>
              </a:ext>
            </a:extLst>
          </p:cNvPr>
          <p:cNvSpPr/>
          <p:nvPr/>
        </p:nvSpPr>
        <p:spPr>
          <a:xfrm>
            <a:off x="6925349" y="5011115"/>
            <a:ext cx="110991" cy="100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4E3EC9D-5C5B-4F92-A6F4-A8F46AF33EF1}"/>
              </a:ext>
            </a:extLst>
          </p:cNvPr>
          <p:cNvSpPr/>
          <p:nvPr/>
        </p:nvSpPr>
        <p:spPr>
          <a:xfrm>
            <a:off x="6924793" y="5205243"/>
            <a:ext cx="110991" cy="100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910D85E-5DD4-44BA-A2A7-936C06A338F8}"/>
              </a:ext>
            </a:extLst>
          </p:cNvPr>
          <p:cNvSpPr/>
          <p:nvPr/>
        </p:nvSpPr>
        <p:spPr>
          <a:xfrm>
            <a:off x="6924793" y="5397521"/>
            <a:ext cx="110991" cy="100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1183E2D-43D8-4530-95C6-672E8BE265C6}"/>
              </a:ext>
            </a:extLst>
          </p:cNvPr>
          <p:cNvSpPr/>
          <p:nvPr/>
        </p:nvSpPr>
        <p:spPr>
          <a:xfrm>
            <a:off x="7220627" y="4328272"/>
            <a:ext cx="110991" cy="100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B696116-827E-4ADA-A2D3-286D9BF28CE6}"/>
              </a:ext>
            </a:extLst>
          </p:cNvPr>
          <p:cNvSpPr/>
          <p:nvPr/>
        </p:nvSpPr>
        <p:spPr>
          <a:xfrm>
            <a:off x="7220626" y="4436644"/>
            <a:ext cx="110991" cy="100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5915ACD-B270-4EE4-B18C-1B21DC9733B1}"/>
              </a:ext>
            </a:extLst>
          </p:cNvPr>
          <p:cNvSpPr/>
          <p:nvPr/>
        </p:nvSpPr>
        <p:spPr>
          <a:xfrm>
            <a:off x="7220626" y="4545016"/>
            <a:ext cx="110991" cy="100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91DF33F-9455-4D99-BD2E-2C48EA32BB9F}"/>
              </a:ext>
            </a:extLst>
          </p:cNvPr>
          <p:cNvSpPr/>
          <p:nvPr/>
        </p:nvSpPr>
        <p:spPr>
          <a:xfrm>
            <a:off x="7220626" y="4645029"/>
            <a:ext cx="110991" cy="100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189F8EE-3C9B-49F7-BC87-1A1F258FB13D}"/>
              </a:ext>
            </a:extLst>
          </p:cNvPr>
          <p:cNvSpPr/>
          <p:nvPr/>
        </p:nvSpPr>
        <p:spPr>
          <a:xfrm>
            <a:off x="7220625" y="4745042"/>
            <a:ext cx="110991" cy="10001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DA821AD-F59A-4283-AD10-D43D2E8AB8AA}"/>
              </a:ext>
            </a:extLst>
          </p:cNvPr>
          <p:cNvSpPr/>
          <p:nvPr/>
        </p:nvSpPr>
        <p:spPr>
          <a:xfrm>
            <a:off x="7220625" y="4853414"/>
            <a:ext cx="110991" cy="100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9167719-1C6F-4062-A5DA-D2635BB6B7D1}"/>
              </a:ext>
            </a:extLst>
          </p:cNvPr>
          <p:cNvSpPr/>
          <p:nvPr/>
        </p:nvSpPr>
        <p:spPr>
          <a:xfrm>
            <a:off x="7220624" y="4953427"/>
            <a:ext cx="110991" cy="100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1285F03-4786-48E2-82E5-C29CA3B28BDF}"/>
              </a:ext>
            </a:extLst>
          </p:cNvPr>
          <p:cNvSpPr/>
          <p:nvPr/>
        </p:nvSpPr>
        <p:spPr>
          <a:xfrm>
            <a:off x="7220625" y="5059780"/>
            <a:ext cx="110991" cy="100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0389B5E-D765-4199-B56E-B8813BF259EC}"/>
              </a:ext>
            </a:extLst>
          </p:cNvPr>
          <p:cNvSpPr/>
          <p:nvPr/>
        </p:nvSpPr>
        <p:spPr>
          <a:xfrm>
            <a:off x="7220624" y="5159793"/>
            <a:ext cx="110991" cy="100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2" name="CaixaDeTexto 31">
            <a:extLst>
              <a:ext uri="{FF2B5EF4-FFF2-40B4-BE49-F238E27FC236}">
                <a16:creationId xmlns:a16="http://schemas.microsoft.com/office/drawing/2014/main" id="{CA188B3E-BC11-4FA6-9858-842C126AA436}"/>
              </a:ext>
            </a:extLst>
          </p:cNvPr>
          <p:cNvSpPr txBox="1"/>
          <p:nvPr/>
        </p:nvSpPr>
        <p:spPr>
          <a:xfrm>
            <a:off x="6447437" y="5922109"/>
            <a:ext cx="1454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Accuracy convergence</a:t>
            </a:r>
          </a:p>
        </p:txBody>
      </p:sp>
      <p:pic>
        <p:nvPicPr>
          <p:cNvPr id="93" name="Imagem 24">
            <a:extLst>
              <a:ext uri="{FF2B5EF4-FFF2-40B4-BE49-F238E27FC236}">
                <a16:creationId xmlns:a16="http://schemas.microsoft.com/office/drawing/2014/main" id="{9692846D-F60C-44BA-8C86-31E498C5C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2" t="-30801"/>
          <a:stretch/>
        </p:blipFill>
        <p:spPr>
          <a:xfrm>
            <a:off x="1008495" y="4032357"/>
            <a:ext cx="930647" cy="215943"/>
          </a:xfrm>
          <a:prstGeom prst="rect">
            <a:avLst/>
          </a:prstGeom>
        </p:spPr>
      </p:pic>
      <p:pic>
        <p:nvPicPr>
          <p:cNvPr id="94" name="Imagem 24">
            <a:extLst>
              <a:ext uri="{FF2B5EF4-FFF2-40B4-BE49-F238E27FC236}">
                <a16:creationId xmlns:a16="http://schemas.microsoft.com/office/drawing/2014/main" id="{A57587B6-A506-455A-85A1-16D3A0AEE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2" t="-30801"/>
          <a:stretch/>
        </p:blipFill>
        <p:spPr>
          <a:xfrm>
            <a:off x="956021" y="5313456"/>
            <a:ext cx="930647" cy="215943"/>
          </a:xfrm>
          <a:prstGeom prst="rect">
            <a:avLst/>
          </a:prstGeom>
        </p:spPr>
      </p:pic>
      <p:pic>
        <p:nvPicPr>
          <p:cNvPr id="97" name="Imagem 26">
            <a:extLst>
              <a:ext uri="{FF2B5EF4-FFF2-40B4-BE49-F238E27FC236}">
                <a16:creationId xmlns:a16="http://schemas.microsoft.com/office/drawing/2014/main" id="{9B8B67A5-23D9-4E46-BD9F-FE2DE54C7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8" t="-364" b="-1"/>
          <a:stretch/>
        </p:blipFill>
        <p:spPr>
          <a:xfrm>
            <a:off x="1544800" y="5939856"/>
            <a:ext cx="958739" cy="169899"/>
          </a:xfrm>
          <a:prstGeom prst="rect">
            <a:avLst/>
          </a:prstGeom>
        </p:spPr>
      </p:pic>
      <p:pic>
        <p:nvPicPr>
          <p:cNvPr id="98" name="Imagem 26">
            <a:extLst>
              <a:ext uri="{FF2B5EF4-FFF2-40B4-BE49-F238E27FC236}">
                <a16:creationId xmlns:a16="http://schemas.microsoft.com/office/drawing/2014/main" id="{8CF531A5-6394-45CB-8632-CD6FE10CA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8" t="-364" b="-1"/>
          <a:stretch/>
        </p:blipFill>
        <p:spPr>
          <a:xfrm>
            <a:off x="4562759" y="5972502"/>
            <a:ext cx="958739" cy="1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9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8ACA442-B217-4CBF-9955-DDCD1DB9C011}"/>
              </a:ext>
            </a:extLst>
          </p:cNvPr>
          <p:cNvSpPr/>
          <p:nvPr/>
        </p:nvSpPr>
        <p:spPr>
          <a:xfrm>
            <a:off x="4306052" y="4103972"/>
            <a:ext cx="4381488" cy="20674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SEIZURE DETECTION PIPELINE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0B0897-0DF5-4824-8EFD-4C0974F56CF8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5B83FF-8591-4E07-86D7-6944BFD7DF5F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5959522-EBB4-4CEC-893E-FF6955BEA427}"/>
              </a:ext>
            </a:extLst>
          </p:cNvPr>
          <p:cNvSpPr/>
          <p:nvPr/>
        </p:nvSpPr>
        <p:spPr>
          <a:xfrm>
            <a:off x="365119" y="2913831"/>
            <a:ext cx="1601793" cy="68464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DATASET 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1E3EB-3C1D-46DA-B9F8-108CA175EE37}"/>
              </a:ext>
            </a:extLst>
          </p:cNvPr>
          <p:cNvSpPr/>
          <p:nvPr/>
        </p:nvSpPr>
        <p:spPr>
          <a:xfrm>
            <a:off x="2322507" y="2913831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8C3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PREPROCESSING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D1A0C9-A428-4280-B309-C5F9CDF1D511}"/>
              </a:ext>
            </a:extLst>
          </p:cNvPr>
          <p:cNvCxnSpPr>
            <a:cxnSpLocks/>
          </p:cNvCxnSpPr>
          <p:nvPr/>
        </p:nvCxnSpPr>
        <p:spPr>
          <a:xfrm>
            <a:off x="1957780" y="3235425"/>
            <a:ext cx="29012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A2E4-E1EA-4BAF-A1E9-1C6487E8D12F}"/>
              </a:ext>
            </a:extLst>
          </p:cNvPr>
          <p:cNvSpPr/>
          <p:nvPr/>
        </p:nvSpPr>
        <p:spPr>
          <a:xfrm>
            <a:off x="4489445" y="2893103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8C3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DATA PARTITION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FA323A-311B-44F8-8991-EA079D273CBE}"/>
              </a:ext>
            </a:extLst>
          </p:cNvPr>
          <p:cNvCxnSpPr>
            <a:cxnSpLocks/>
          </p:cNvCxnSpPr>
          <p:nvPr/>
        </p:nvCxnSpPr>
        <p:spPr>
          <a:xfrm>
            <a:off x="6300788" y="3214697"/>
            <a:ext cx="29012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8F80CAD-062F-415A-94BB-FC2258AE04F0}"/>
              </a:ext>
            </a:extLst>
          </p:cNvPr>
          <p:cNvSpPr/>
          <p:nvPr/>
        </p:nvSpPr>
        <p:spPr>
          <a:xfrm>
            <a:off x="6713532" y="2893103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FEATURE EXTRACTION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AAACC5-6D94-4888-B614-819F8192B111}"/>
              </a:ext>
            </a:extLst>
          </p:cNvPr>
          <p:cNvCxnSpPr>
            <a:cxnSpLocks/>
          </p:cNvCxnSpPr>
          <p:nvPr/>
        </p:nvCxnSpPr>
        <p:spPr>
          <a:xfrm>
            <a:off x="7658101" y="3577747"/>
            <a:ext cx="0" cy="54460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DF274C-16DE-4B81-BF13-8DC54ED390A8}"/>
              </a:ext>
            </a:extLst>
          </p:cNvPr>
          <p:cNvCxnSpPr>
            <a:cxnSpLocks/>
          </p:cNvCxnSpPr>
          <p:nvPr/>
        </p:nvCxnSpPr>
        <p:spPr>
          <a:xfrm>
            <a:off x="6300788" y="3214697"/>
            <a:ext cx="290120" cy="19327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DB578A-9F69-45E7-BC67-FC29A1AEC0E3}"/>
              </a:ext>
            </a:extLst>
          </p:cNvPr>
          <p:cNvCxnSpPr>
            <a:cxnSpLocks/>
          </p:cNvCxnSpPr>
          <p:nvPr/>
        </p:nvCxnSpPr>
        <p:spPr>
          <a:xfrm flipV="1">
            <a:off x="6300788" y="3021421"/>
            <a:ext cx="290120" cy="19327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7486E-6778-4949-BA80-98A6F537468F}"/>
              </a:ext>
            </a:extLst>
          </p:cNvPr>
          <p:cNvSpPr/>
          <p:nvPr/>
        </p:nvSpPr>
        <p:spPr>
          <a:xfrm>
            <a:off x="6713532" y="4431087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THRESHOLD GRID-SEARCH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D154445-73DA-40BC-8F89-9F1CFABA7723}"/>
              </a:ext>
            </a:extLst>
          </p:cNvPr>
          <p:cNvCxnSpPr>
            <a:cxnSpLocks/>
          </p:cNvCxnSpPr>
          <p:nvPr/>
        </p:nvCxnSpPr>
        <p:spPr>
          <a:xfrm flipH="1">
            <a:off x="6402303" y="4773409"/>
            <a:ext cx="311229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6F0DCE8-7E41-4AD7-9D3C-E0F8239F6C9B}"/>
              </a:ext>
            </a:extLst>
          </p:cNvPr>
          <p:cNvSpPr/>
          <p:nvPr/>
        </p:nvSpPr>
        <p:spPr>
          <a:xfrm>
            <a:off x="4489444" y="4431087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THRESHOLD SELECTION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838F52-59DC-4840-B6F6-49015706FFC6}"/>
              </a:ext>
            </a:extLst>
          </p:cNvPr>
          <p:cNvSpPr/>
          <p:nvPr/>
        </p:nvSpPr>
        <p:spPr>
          <a:xfrm>
            <a:off x="2322507" y="4431087"/>
            <a:ext cx="1811343" cy="68464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REAL TIME DETECTION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291F54-4959-4799-8DCE-866B6AE68BE7}"/>
              </a:ext>
            </a:extLst>
          </p:cNvPr>
          <p:cNvSpPr txBox="1"/>
          <p:nvPr/>
        </p:nvSpPr>
        <p:spPr>
          <a:xfrm>
            <a:off x="4616452" y="5554049"/>
            <a:ext cx="3948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b="1">
                <a:solidFill>
                  <a:srgbClr val="4D4D4D"/>
                </a:solidFill>
              </a:rPr>
              <a:t>MODEL TRAINING / OPTIMIZATION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536949-8C86-4364-8A56-375FC9CFF035}"/>
              </a:ext>
            </a:extLst>
          </p:cNvPr>
          <p:cNvSpPr/>
          <p:nvPr/>
        </p:nvSpPr>
        <p:spPr>
          <a:xfrm>
            <a:off x="4306052" y="2551695"/>
            <a:ext cx="4381488" cy="3619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9DB380-D408-41D2-A171-303F4B419DF9}"/>
              </a:ext>
            </a:extLst>
          </p:cNvPr>
          <p:cNvSpPr txBox="1"/>
          <p:nvPr/>
        </p:nvSpPr>
        <p:spPr>
          <a:xfrm>
            <a:off x="4471392" y="2111717"/>
            <a:ext cx="3948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b="1">
                <a:solidFill>
                  <a:srgbClr val="4D4D4D"/>
                </a:solidFill>
              </a:rPr>
              <a:t>SEMI-AUTOMATED ALGORITHM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A81742-3C22-4F89-AF3E-24B79C773030}"/>
              </a:ext>
            </a:extLst>
          </p:cNvPr>
          <p:cNvCxnSpPr>
            <a:cxnSpLocks/>
          </p:cNvCxnSpPr>
          <p:nvPr/>
        </p:nvCxnSpPr>
        <p:spPr>
          <a:xfrm>
            <a:off x="4133850" y="3235425"/>
            <a:ext cx="29012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FE11F1-A05E-4244-9B24-322453AD8D8D}"/>
              </a:ext>
            </a:extLst>
          </p:cNvPr>
          <p:cNvCxnSpPr>
            <a:cxnSpLocks/>
          </p:cNvCxnSpPr>
          <p:nvPr/>
        </p:nvCxnSpPr>
        <p:spPr>
          <a:xfrm flipH="1">
            <a:off x="4178215" y="4773409"/>
            <a:ext cx="311229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EB87CC-8A95-4DDF-BC10-12FDD8E2FF73}"/>
              </a:ext>
            </a:extLst>
          </p:cNvPr>
          <p:cNvSpPr/>
          <p:nvPr/>
        </p:nvSpPr>
        <p:spPr>
          <a:xfrm>
            <a:off x="3810764" y="4194751"/>
            <a:ext cx="447675" cy="4020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7</a:t>
            </a:r>
            <a:endParaRPr lang="pt-PT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7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utonomic changes with seizures correlate with postictal EEG suppression |  Neurology">
            <a:extLst>
              <a:ext uri="{FF2B5EF4-FFF2-40B4-BE49-F238E27FC236}">
                <a16:creationId xmlns:a16="http://schemas.microsoft.com/office/drawing/2014/main" id="{FBCB39CC-93FE-42E8-A3BB-B4386063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93" y="2774588"/>
            <a:ext cx="3929747" cy="217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EPILEPSY &amp; SEIZURES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411DD0-71F4-490F-A90C-86649C1EA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42" y="2774588"/>
            <a:ext cx="1842927" cy="2003562"/>
          </a:xfrm>
          <a:prstGeom prst="rect">
            <a:avLst/>
          </a:prstGeom>
        </p:spPr>
      </p:pic>
      <p:pic>
        <p:nvPicPr>
          <p:cNvPr id="2050" name="Picture 2" descr="An example of activity data from the x-axis of the 3-axis accelerometer |  Download Scientific Diagram">
            <a:extLst>
              <a:ext uri="{FF2B5EF4-FFF2-40B4-BE49-F238E27FC236}">
                <a16:creationId xmlns:a16="http://schemas.microsoft.com/office/drawing/2014/main" id="{B7005735-9704-476F-AE56-3FC3DE9E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5" y="2748670"/>
            <a:ext cx="2433768" cy="191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373D697-4D21-45B8-B8CD-3286CBD7590F}"/>
              </a:ext>
            </a:extLst>
          </p:cNvPr>
          <p:cNvSpPr txBox="1"/>
          <p:nvPr/>
        </p:nvSpPr>
        <p:spPr>
          <a:xfrm>
            <a:off x="387924" y="4932218"/>
            <a:ext cx="2433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Different</a:t>
            </a:r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spectral</a:t>
            </a:r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information</a:t>
            </a:r>
            <a:endParaRPr lang="pt-PT" sz="240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F7F82F-9081-4B9A-A404-1192EA2170B0}"/>
              </a:ext>
            </a:extLst>
          </p:cNvPr>
          <p:cNvSpPr txBox="1"/>
          <p:nvPr/>
        </p:nvSpPr>
        <p:spPr>
          <a:xfrm>
            <a:off x="6888043" y="4954370"/>
            <a:ext cx="184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Changes</a:t>
            </a:r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in </a:t>
            </a:r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the</a:t>
            </a:r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HR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E9079AF-CB9D-456C-B60B-8E74E27C75B0}"/>
              </a:ext>
            </a:extLst>
          </p:cNvPr>
          <p:cNvSpPr txBox="1"/>
          <p:nvPr/>
        </p:nvSpPr>
        <p:spPr>
          <a:xfrm>
            <a:off x="2837257" y="5116883"/>
            <a:ext cx="392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Increased</a:t>
            </a:r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EDA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A0BDF38-3B7F-4D32-BF0A-79009E21A785}"/>
              </a:ext>
            </a:extLst>
          </p:cNvPr>
          <p:cNvSpPr txBox="1"/>
          <p:nvPr/>
        </p:nvSpPr>
        <p:spPr>
          <a:xfrm>
            <a:off x="387925" y="2016009"/>
            <a:ext cx="2433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ACM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AAD0A11-9793-4F22-B843-272400FE3EC9}"/>
              </a:ext>
            </a:extLst>
          </p:cNvPr>
          <p:cNvSpPr txBox="1"/>
          <p:nvPr/>
        </p:nvSpPr>
        <p:spPr>
          <a:xfrm>
            <a:off x="6888042" y="2016009"/>
            <a:ext cx="184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PPG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8E2710-01E8-4A96-AFE4-92AD74F2E166}"/>
              </a:ext>
            </a:extLst>
          </p:cNvPr>
          <p:cNvSpPr txBox="1"/>
          <p:nvPr/>
        </p:nvSpPr>
        <p:spPr>
          <a:xfrm>
            <a:off x="2837258" y="2016009"/>
            <a:ext cx="392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EDA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A9878A1-B0A1-4882-8B96-BE3B6957F15F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806CAC-2B17-413A-BC70-9CF7C7AE8579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9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9">
            <a:extLst>
              <a:ext uri="{FF2B5EF4-FFF2-40B4-BE49-F238E27FC236}">
                <a16:creationId xmlns:a16="http://schemas.microsoft.com/office/drawing/2014/main" id="{5EA7BBDF-E3CC-4ABB-A15F-5699346614B1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REAL TIME SEIZURE DETECTION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426860C-089F-4232-A80A-E95081B4602E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6F2A12-3178-4296-8688-85BFF049ECF7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2" name="Imagem 24">
            <a:extLst>
              <a:ext uri="{FF2B5EF4-FFF2-40B4-BE49-F238E27FC236}">
                <a16:creationId xmlns:a16="http://schemas.microsoft.com/office/drawing/2014/main" id="{A95C550B-72A1-4C2C-B2F0-F3A9459BB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55" y="2759635"/>
            <a:ext cx="2435445" cy="202142"/>
          </a:xfrm>
          <a:prstGeom prst="rect">
            <a:avLst/>
          </a:prstGeom>
        </p:spPr>
      </p:pic>
      <p:pic>
        <p:nvPicPr>
          <p:cNvPr id="53" name="Imagem 26">
            <a:extLst>
              <a:ext uri="{FF2B5EF4-FFF2-40B4-BE49-F238E27FC236}">
                <a16:creationId xmlns:a16="http://schemas.microsoft.com/office/drawing/2014/main" id="{DA515AC2-0079-4321-A622-5BAA5BF6D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55" y="3088414"/>
            <a:ext cx="2435443" cy="203363"/>
          </a:xfrm>
          <a:prstGeom prst="rect">
            <a:avLst/>
          </a:prstGeom>
        </p:spPr>
      </p:pic>
      <p:pic>
        <p:nvPicPr>
          <p:cNvPr id="54" name="Picture 6" descr="Line Art,Angle,Area PNG Clipart - Royalty Free SVG / PNG">
            <a:extLst>
              <a:ext uri="{FF2B5EF4-FFF2-40B4-BE49-F238E27FC236}">
                <a16:creationId xmlns:a16="http://schemas.microsoft.com/office/drawing/2014/main" id="{7A61EF86-6953-48BF-A426-EF366BE38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r="14042"/>
          <a:stretch/>
        </p:blipFill>
        <p:spPr bwMode="auto">
          <a:xfrm>
            <a:off x="4920258" y="2793672"/>
            <a:ext cx="1139504" cy="48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CaixaDeTexto 31">
            <a:extLst>
              <a:ext uri="{FF2B5EF4-FFF2-40B4-BE49-F238E27FC236}">
                <a16:creationId xmlns:a16="http://schemas.microsoft.com/office/drawing/2014/main" id="{3B09ADDA-8C30-437C-A01D-D7D141012E9B}"/>
              </a:ext>
            </a:extLst>
          </p:cNvPr>
          <p:cNvSpPr txBox="1"/>
          <p:nvPr/>
        </p:nvSpPr>
        <p:spPr>
          <a:xfrm>
            <a:off x="6197460" y="2791007"/>
            <a:ext cx="110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Seizure</a:t>
            </a:r>
            <a:endParaRPr lang="pt-PT" sz="240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57" name="CaixaDeTexto 32">
            <a:extLst>
              <a:ext uri="{FF2B5EF4-FFF2-40B4-BE49-F238E27FC236}">
                <a16:creationId xmlns:a16="http://schemas.microsoft.com/office/drawing/2014/main" id="{5AE600D8-E315-46CE-8A96-5C54E7D99265}"/>
              </a:ext>
            </a:extLst>
          </p:cNvPr>
          <p:cNvSpPr txBox="1"/>
          <p:nvPr/>
        </p:nvSpPr>
        <p:spPr>
          <a:xfrm>
            <a:off x="5125257" y="2883341"/>
            <a:ext cx="5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>
                <a:latin typeface="Klavika Lt" panose="02000000000000000000" pitchFamily="50" charset="0"/>
              </a:rPr>
              <a:t>AND</a:t>
            </a:r>
          </a:p>
        </p:txBody>
      </p:sp>
      <p:sp>
        <p:nvSpPr>
          <p:cNvPr id="64" name="CaixaDeTexto 7">
            <a:extLst>
              <a:ext uri="{FF2B5EF4-FFF2-40B4-BE49-F238E27FC236}">
                <a16:creationId xmlns:a16="http://schemas.microsoft.com/office/drawing/2014/main" id="{593FC8A7-8853-4878-9585-79327FAE3BF5}"/>
              </a:ext>
            </a:extLst>
          </p:cNvPr>
          <p:cNvSpPr txBox="1"/>
          <p:nvPr/>
        </p:nvSpPr>
        <p:spPr>
          <a:xfrm>
            <a:off x="2245187" y="2029968"/>
            <a:ext cx="3750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Detection:</a:t>
            </a:r>
          </a:p>
        </p:txBody>
      </p:sp>
      <p:sp>
        <p:nvSpPr>
          <p:cNvPr id="94" name="CaixaDeTexto 31">
            <a:extLst>
              <a:ext uri="{FF2B5EF4-FFF2-40B4-BE49-F238E27FC236}">
                <a16:creationId xmlns:a16="http://schemas.microsoft.com/office/drawing/2014/main" id="{401EAF51-6F69-43EB-8DFC-EA732A82DDBC}"/>
              </a:ext>
            </a:extLst>
          </p:cNvPr>
          <p:cNvSpPr txBox="1"/>
          <p:nvPr/>
        </p:nvSpPr>
        <p:spPr>
          <a:xfrm>
            <a:off x="2820417" y="3794687"/>
            <a:ext cx="269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Optimized values</a:t>
            </a:r>
          </a:p>
        </p:txBody>
      </p:sp>
      <p:sp>
        <p:nvSpPr>
          <p:cNvPr id="95" name="Left Brace 94">
            <a:extLst>
              <a:ext uri="{FF2B5EF4-FFF2-40B4-BE49-F238E27FC236}">
                <a16:creationId xmlns:a16="http://schemas.microsoft.com/office/drawing/2014/main" id="{BF1D2F9C-986D-41F4-94BF-36DCBC753ABC}"/>
              </a:ext>
            </a:extLst>
          </p:cNvPr>
          <p:cNvSpPr/>
          <p:nvPr/>
        </p:nvSpPr>
        <p:spPr>
          <a:xfrm rot="16200000">
            <a:off x="4123750" y="3027243"/>
            <a:ext cx="226839" cy="107246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EA6BD1B-DE76-48D3-AB51-A55395F4B6EC}"/>
              </a:ext>
            </a:extLst>
          </p:cNvPr>
          <p:cNvSpPr/>
          <p:nvPr/>
        </p:nvSpPr>
        <p:spPr>
          <a:xfrm>
            <a:off x="613357" y="4761150"/>
            <a:ext cx="1153566" cy="566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USB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48D0D3C-97B5-48CB-B7F8-015140D4E163}"/>
              </a:ext>
            </a:extLst>
          </p:cNvPr>
          <p:cNvSpPr/>
          <p:nvPr/>
        </p:nvSpPr>
        <p:spPr>
          <a:xfrm>
            <a:off x="613357" y="5771075"/>
            <a:ext cx="1153566" cy="5667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4D4D4D"/>
                </a:solidFill>
              </a:rPr>
              <a:t>WiFi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8901161-F67F-45E5-B625-9B563219252E}"/>
              </a:ext>
            </a:extLst>
          </p:cNvPr>
          <p:cNvCxnSpPr>
            <a:cxnSpLocks/>
          </p:cNvCxnSpPr>
          <p:nvPr/>
        </p:nvCxnSpPr>
        <p:spPr>
          <a:xfrm>
            <a:off x="1766923" y="5006726"/>
            <a:ext cx="120596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EED94C7-B0EB-4557-BC70-67386E5B6866}"/>
              </a:ext>
            </a:extLst>
          </p:cNvPr>
          <p:cNvCxnSpPr>
            <a:cxnSpLocks/>
          </p:cNvCxnSpPr>
          <p:nvPr/>
        </p:nvCxnSpPr>
        <p:spPr>
          <a:xfrm flipV="1">
            <a:off x="1766923" y="6054442"/>
            <a:ext cx="1223295" cy="588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7">
            <a:extLst>
              <a:ext uri="{FF2B5EF4-FFF2-40B4-BE49-F238E27FC236}">
                <a16:creationId xmlns:a16="http://schemas.microsoft.com/office/drawing/2014/main" id="{1B91C66C-7A0E-49BA-8E3B-69CC273BD0D5}"/>
              </a:ext>
            </a:extLst>
          </p:cNvPr>
          <p:cNvSpPr txBox="1"/>
          <p:nvPr/>
        </p:nvSpPr>
        <p:spPr>
          <a:xfrm>
            <a:off x="3321466" y="4580268"/>
            <a:ext cx="4531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10-window averages with 50 % overlap </a:t>
            </a:r>
            <a:r>
              <a:rPr lang="pt-PT" sz="20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were used (as with testing data)</a:t>
            </a:r>
          </a:p>
        </p:txBody>
      </p:sp>
      <p:sp>
        <p:nvSpPr>
          <p:cNvPr id="101" name="CaixaDeTexto 7">
            <a:extLst>
              <a:ext uri="{FF2B5EF4-FFF2-40B4-BE49-F238E27FC236}">
                <a16:creationId xmlns:a16="http://schemas.microsoft.com/office/drawing/2014/main" id="{8C67A962-45F1-4ED9-9605-22BFBD20C116}"/>
              </a:ext>
            </a:extLst>
          </p:cNvPr>
          <p:cNvSpPr txBox="1"/>
          <p:nvPr/>
        </p:nvSpPr>
        <p:spPr>
          <a:xfrm>
            <a:off x="3166352" y="5771075"/>
            <a:ext cx="4704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5-window averages with no overlap </a:t>
            </a:r>
            <a:r>
              <a:rPr lang="pt-PT" sz="20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were used because of delays in the transmission</a:t>
            </a:r>
          </a:p>
        </p:txBody>
      </p:sp>
    </p:spTree>
    <p:extLst>
      <p:ext uri="{BB962C8B-B14F-4D97-AF65-F5344CB8AC3E}">
        <p14:creationId xmlns:p14="http://schemas.microsoft.com/office/powerpoint/2010/main" val="1357997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E17F758-D8E8-4614-AE53-A6133A52B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5" y="2096071"/>
            <a:ext cx="6871376" cy="386322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RESULTS AND DISCUSSION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0DDC77-8ABA-4E6B-B396-60B049BE75A5}"/>
              </a:ext>
            </a:extLst>
          </p:cNvPr>
          <p:cNvSpPr txBox="1"/>
          <p:nvPr/>
        </p:nvSpPr>
        <p:spPr>
          <a:xfrm>
            <a:off x="-9241" y="1379267"/>
            <a:ext cx="9144000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-120">
                <a:solidFill>
                  <a:schemeClr val="bg1">
                    <a:lumMod val="75000"/>
                  </a:schemeClr>
                </a:solidFill>
                <a:latin typeface="Klavika Md" panose="02000000000000000000" pitchFamily="50" charset="0"/>
              </a:rPr>
              <a:t>Representative Example of Working Sensors</a:t>
            </a:r>
          </a:p>
        </p:txBody>
      </p:sp>
    </p:spTree>
    <p:extLst>
      <p:ext uri="{BB962C8B-B14F-4D97-AF65-F5344CB8AC3E}">
        <p14:creationId xmlns:p14="http://schemas.microsoft.com/office/powerpoint/2010/main" val="99809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RESULTS AND DISCUSSION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0DDC77-8ABA-4E6B-B396-60B049BE75A5}"/>
              </a:ext>
            </a:extLst>
          </p:cNvPr>
          <p:cNvSpPr txBox="1"/>
          <p:nvPr/>
        </p:nvSpPr>
        <p:spPr>
          <a:xfrm>
            <a:off x="-9241" y="1379267"/>
            <a:ext cx="9144000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-120">
                <a:solidFill>
                  <a:schemeClr val="bg1">
                    <a:lumMod val="75000"/>
                  </a:schemeClr>
                </a:solidFill>
                <a:latin typeface="Klavika Md" panose="02000000000000000000" pitchFamily="50" charset="0"/>
              </a:rPr>
              <a:t>ACM Data for Different Tasks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1D9E6C-CB73-4EDD-828C-855FCCEB6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10" y="2176232"/>
            <a:ext cx="6437979" cy="37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19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DCF38C-814B-4323-A54E-409F53671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81" y="2162799"/>
            <a:ext cx="6410038" cy="376973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RESULTS AND DISCUSSION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0DDC77-8ABA-4E6B-B396-60B049BE75A5}"/>
              </a:ext>
            </a:extLst>
          </p:cNvPr>
          <p:cNvSpPr txBox="1"/>
          <p:nvPr/>
        </p:nvSpPr>
        <p:spPr>
          <a:xfrm>
            <a:off x="-9241" y="1379267"/>
            <a:ext cx="9144000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-120">
                <a:solidFill>
                  <a:schemeClr val="bg1">
                    <a:lumMod val="75000"/>
                  </a:schemeClr>
                </a:solidFill>
                <a:latin typeface="Klavika Md" panose="02000000000000000000" pitchFamily="50" charset="0"/>
              </a:rPr>
              <a:t>ACM Data for Seizures</a:t>
            </a:r>
          </a:p>
        </p:txBody>
      </p:sp>
    </p:spTree>
    <p:extLst>
      <p:ext uri="{BB962C8B-B14F-4D97-AF65-F5344CB8AC3E}">
        <p14:creationId xmlns:p14="http://schemas.microsoft.com/office/powerpoint/2010/main" val="2194616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2">
            <a:extLst>
              <a:ext uri="{FF2B5EF4-FFF2-40B4-BE49-F238E27FC236}">
                <a16:creationId xmlns:a16="http://schemas.microsoft.com/office/drawing/2014/main" id="{AB68DEED-596F-443D-818C-ADBEEC871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597110"/>
              </p:ext>
            </p:extLst>
          </p:nvPr>
        </p:nvGraphicFramePr>
        <p:xfrm>
          <a:off x="1263446" y="2048852"/>
          <a:ext cx="7168173" cy="3487839"/>
        </p:xfrm>
        <a:graphic>
          <a:graphicData uri="http://schemas.openxmlformats.org/drawingml/2006/table">
            <a:tbl>
              <a:tblPr firstRow="1" bandRow="1">
                <a:solidFill>
                  <a:srgbClr val="F0F0F0">
                    <a:alpha val="49020"/>
                  </a:srgbClr>
                </a:solidFill>
                <a:tableStyleId>{5C22544A-7EE6-4342-B048-85BDC9FD1C3A}</a:tableStyleId>
              </a:tblPr>
              <a:tblGrid>
                <a:gridCol w="3324066">
                  <a:extLst>
                    <a:ext uri="{9D8B030D-6E8A-4147-A177-3AD203B41FA5}">
                      <a16:colId xmlns:a16="http://schemas.microsoft.com/office/drawing/2014/main" val="1254199937"/>
                    </a:ext>
                  </a:extLst>
                </a:gridCol>
                <a:gridCol w="2185428">
                  <a:extLst>
                    <a:ext uri="{9D8B030D-6E8A-4147-A177-3AD203B41FA5}">
                      <a16:colId xmlns:a16="http://schemas.microsoft.com/office/drawing/2014/main" val="405648915"/>
                    </a:ext>
                  </a:extLst>
                </a:gridCol>
                <a:gridCol w="1658679">
                  <a:extLst>
                    <a:ext uri="{9D8B030D-6E8A-4147-A177-3AD203B41FA5}">
                      <a16:colId xmlns:a16="http://schemas.microsoft.com/office/drawing/2014/main" val="3299540989"/>
                    </a:ext>
                  </a:extLst>
                </a:gridCol>
              </a:tblGrid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pt-PT" sz="16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ACTIVITY COMBINATION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(</a:t>
                      </a:r>
                      <a:r>
                        <a:rPr lang="pt-PT" sz="1600" i="1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SCR</a:t>
                      </a:r>
                      <a:r>
                        <a:rPr lang="pt-PT" sz="1600" i="1" baseline="-250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thres,VM</a:t>
                      </a:r>
                      <a:r>
                        <a:rPr lang="pt-PT" sz="1600" i="1" baseline="-250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 </a:t>
                      </a:r>
                      <a:r>
                        <a:rPr lang="pt-PT" sz="1600" i="1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,</a:t>
                      </a:r>
                      <a:r>
                        <a:rPr lang="pt-PT" sz="16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 </a:t>
                      </a:r>
                      <a:r>
                        <a:rPr lang="pt-PT" sz="1600" i="1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SCR</a:t>
                      </a:r>
                      <a:r>
                        <a:rPr lang="pt-PT" sz="1600" i="1" baseline="-250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thress,AM</a:t>
                      </a:r>
                      <a:r>
                        <a:rPr lang="pt-PT" sz="1600" i="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)</a:t>
                      </a:r>
                      <a:endParaRPr lang="pt-PT" sz="1600" i="1" baseline="-25000">
                        <a:solidFill>
                          <a:schemeClr val="bg1">
                            <a:lumMod val="65000"/>
                          </a:schemeClr>
                        </a:solidFill>
                        <a:latin typeface="Klavika Md" panose="020000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ACCURACY 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734410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pt-PT" sz="18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All</a:t>
                      </a:r>
                      <a:r>
                        <a:rPr lang="pt-PT" sz="18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normal </a:t>
                      </a:r>
                      <a:r>
                        <a:rPr lang="pt-PT" sz="18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activities</a:t>
                      </a:r>
                      <a:endParaRPr lang="pt-PT" sz="18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(1.7066 , 1.6968)</a:t>
                      </a:r>
                      <a:endParaRPr lang="pt-PT" sz="1800" b="0" i="0" kern="12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Klavika Lt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91.60</a:t>
                      </a:r>
                      <a:endParaRPr lang="pt-PT" sz="1800" b="1" i="0" kern="12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Klavika Lt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566647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pt-PT" sz="18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Eating</a:t>
                      </a:r>
                      <a:r>
                        <a:rPr lang="pt-PT" sz="18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+ </a:t>
                      </a:r>
                      <a:r>
                        <a:rPr lang="pt-PT" sz="18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Walking</a:t>
                      </a:r>
                      <a:r>
                        <a:rPr lang="pt-PT" sz="18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+ Comp. </a:t>
                      </a:r>
                      <a:r>
                        <a:rPr lang="pt-PT" sz="180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Tasks</a:t>
                      </a:r>
                      <a:endParaRPr lang="pt-PT" sz="18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(1.2393, 1.2914)</a:t>
                      </a:r>
                      <a:endParaRPr lang="pt-PT" sz="1800" b="0" i="0" kern="12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Klavika Lt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99.09</a:t>
                      </a:r>
                      <a:endParaRPr lang="pt-PT" sz="1800" b="1" i="0" kern="12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Klavika Lt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5616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Eating + Walking +Comp. tasks + Standing still+ R. motions</a:t>
                      </a:r>
                      <a:endParaRPr lang="pt-PT" sz="18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(1.8312, 1.8320</a:t>
                      </a:r>
                      <a:r>
                        <a:rPr lang="pt-PT" sz="18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96.27</a:t>
                      </a:r>
                      <a:endParaRPr lang="pt-PT" sz="1800" b="1" i="0" kern="12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Klavika Lt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893486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Eating + Walking + Comp. tasks + R. motions</a:t>
                      </a:r>
                      <a:endParaRPr lang="pt-PT" sz="18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(1.7689 , 1.7306</a:t>
                      </a:r>
                      <a:r>
                        <a:rPr lang="pt-PT" sz="18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98.24</a:t>
                      </a:r>
                      <a:endParaRPr lang="pt-PT" sz="1800" b="1" i="0" kern="12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Klavika Lt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178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pt-PT" sz="1800" b="0" i="0" kern="120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Walking</a:t>
                      </a:r>
                      <a:r>
                        <a:rPr lang="pt-PT" sz="18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 + </a:t>
                      </a:r>
                      <a:r>
                        <a:rPr lang="pt-PT" sz="1800" b="0" i="0" kern="120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Physical</a:t>
                      </a:r>
                      <a:r>
                        <a:rPr lang="pt-PT" sz="18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1800" b="0" i="0" kern="120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activity</a:t>
                      </a:r>
                      <a:endParaRPr lang="pt-PT" sz="180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(1.2393, 1.2914)</a:t>
                      </a:r>
                      <a:endParaRPr lang="pt-PT" sz="1800" b="0" i="0" kern="12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Klavika Lt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64.83</a:t>
                      </a:r>
                      <a:endParaRPr lang="pt-PT" sz="1800" b="1" i="0" kern="12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Klavika Lt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7339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RESULTS AND DISCUSSION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0DDC77-8ABA-4E6B-B396-60B049BE75A5}"/>
              </a:ext>
            </a:extLst>
          </p:cNvPr>
          <p:cNvSpPr txBox="1"/>
          <p:nvPr/>
        </p:nvSpPr>
        <p:spPr>
          <a:xfrm>
            <a:off x="-9241" y="1379267"/>
            <a:ext cx="9144000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-120">
                <a:solidFill>
                  <a:schemeClr val="bg1">
                    <a:lumMod val="75000"/>
                  </a:schemeClr>
                </a:solidFill>
                <a:latin typeface="Klavika Md" panose="02000000000000000000" pitchFamily="50" charset="0"/>
              </a:rPr>
              <a:t>Accuracies</a:t>
            </a:r>
          </a:p>
        </p:txBody>
      </p:sp>
      <p:sp>
        <p:nvSpPr>
          <p:cNvPr id="5" name="CaixaDeTexto 16">
            <a:extLst>
              <a:ext uri="{FF2B5EF4-FFF2-40B4-BE49-F238E27FC236}">
                <a16:creationId xmlns:a16="http://schemas.microsoft.com/office/drawing/2014/main" id="{08E41D44-4B11-47C2-B725-379EB3500B99}"/>
              </a:ext>
            </a:extLst>
          </p:cNvPr>
          <p:cNvSpPr txBox="1"/>
          <p:nvPr/>
        </p:nvSpPr>
        <p:spPr>
          <a:xfrm>
            <a:off x="913763" y="5879062"/>
            <a:ext cx="3933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Model trained with activities closer in nature to tonic-clonic seizures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E55EE0-0E53-4E78-A90C-3CF1F320D549}"/>
              </a:ext>
            </a:extLst>
          </p:cNvPr>
          <p:cNvSpPr/>
          <p:nvPr/>
        </p:nvSpPr>
        <p:spPr>
          <a:xfrm>
            <a:off x="1263446" y="4997302"/>
            <a:ext cx="6976787" cy="4814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16">
            <a:extLst>
              <a:ext uri="{FF2B5EF4-FFF2-40B4-BE49-F238E27FC236}">
                <a16:creationId xmlns:a16="http://schemas.microsoft.com/office/drawing/2014/main" id="{40345069-0DED-4F57-BDB2-5AD48D1AABBC}"/>
              </a:ext>
            </a:extLst>
          </p:cNvPr>
          <p:cNvSpPr txBox="1"/>
          <p:nvPr/>
        </p:nvSpPr>
        <p:spPr>
          <a:xfrm>
            <a:off x="4751839" y="5953853"/>
            <a:ext cx="3933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Lowest overall accuracy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409B264-C438-4403-9E3C-4165FB6B06B9}"/>
              </a:ext>
            </a:extLst>
          </p:cNvPr>
          <p:cNvSpPr/>
          <p:nvPr/>
        </p:nvSpPr>
        <p:spPr>
          <a:xfrm>
            <a:off x="4847532" y="5975544"/>
            <a:ext cx="500645" cy="33855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9297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RESULTS AND DISCUSSION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0DDC77-8ABA-4E6B-B396-60B049BE75A5}"/>
              </a:ext>
            </a:extLst>
          </p:cNvPr>
          <p:cNvSpPr txBox="1"/>
          <p:nvPr/>
        </p:nvSpPr>
        <p:spPr>
          <a:xfrm>
            <a:off x="-9241" y="1379267"/>
            <a:ext cx="9144000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-120">
                <a:solidFill>
                  <a:schemeClr val="bg1">
                    <a:lumMod val="75000"/>
                  </a:schemeClr>
                </a:solidFill>
                <a:latin typeface="Klavika Md" panose="02000000000000000000" pitchFamily="50" charset="0"/>
              </a:rPr>
              <a:t>Finding Optimal Thresholds Using Grid Search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2CDDDAE-2F86-401E-A623-C88B47E53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31" y="2383709"/>
            <a:ext cx="6168655" cy="4373692"/>
          </a:xfrm>
          <a:prstGeom prst="rect">
            <a:avLst/>
          </a:prstGeom>
        </p:spPr>
      </p:pic>
      <p:sp>
        <p:nvSpPr>
          <p:cNvPr id="9" name="CaixaDeTexto 31">
            <a:extLst>
              <a:ext uri="{FF2B5EF4-FFF2-40B4-BE49-F238E27FC236}">
                <a16:creationId xmlns:a16="http://schemas.microsoft.com/office/drawing/2014/main" id="{44D77974-8146-4BCB-AFFB-0B4F65553220}"/>
              </a:ext>
            </a:extLst>
          </p:cNvPr>
          <p:cNvSpPr txBox="1"/>
          <p:nvPr/>
        </p:nvSpPr>
        <p:spPr>
          <a:xfrm>
            <a:off x="3038233" y="1969108"/>
            <a:ext cx="306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1</a:t>
            </a:r>
            <a:r>
              <a:rPr lang="pt-PT" sz="2400" b="1" baseline="300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st</a:t>
            </a:r>
            <a:r>
              <a:rPr lang="pt-PT" sz="2400" b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iteration</a:t>
            </a:r>
          </a:p>
        </p:txBody>
      </p:sp>
    </p:spTree>
    <p:extLst>
      <p:ext uri="{BB962C8B-B14F-4D97-AF65-F5344CB8AC3E}">
        <p14:creationId xmlns:p14="http://schemas.microsoft.com/office/powerpoint/2010/main" val="2808440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RESULTS AND DISCUSSION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0DDC77-8ABA-4E6B-B396-60B049BE75A5}"/>
              </a:ext>
            </a:extLst>
          </p:cNvPr>
          <p:cNvSpPr txBox="1"/>
          <p:nvPr/>
        </p:nvSpPr>
        <p:spPr>
          <a:xfrm>
            <a:off x="-9241" y="1379267"/>
            <a:ext cx="9144000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-120">
                <a:solidFill>
                  <a:schemeClr val="bg1">
                    <a:lumMod val="75000"/>
                  </a:schemeClr>
                </a:solidFill>
                <a:latin typeface="Klavika Md" panose="02000000000000000000" pitchFamily="50" charset="0"/>
              </a:rPr>
              <a:t>Finding Optimal Thresholds Using Grid Search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9D0B174-460F-4A19-9020-C6CC51F0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28" y="2383709"/>
            <a:ext cx="6395484" cy="4469225"/>
          </a:xfrm>
          <a:prstGeom prst="rect">
            <a:avLst/>
          </a:prstGeom>
        </p:spPr>
      </p:pic>
      <p:sp>
        <p:nvSpPr>
          <p:cNvPr id="8" name="CaixaDeTexto 31">
            <a:extLst>
              <a:ext uri="{FF2B5EF4-FFF2-40B4-BE49-F238E27FC236}">
                <a16:creationId xmlns:a16="http://schemas.microsoft.com/office/drawing/2014/main" id="{BF5166C5-7961-4422-A969-2A88CFCF958D}"/>
              </a:ext>
            </a:extLst>
          </p:cNvPr>
          <p:cNvSpPr txBox="1"/>
          <p:nvPr/>
        </p:nvSpPr>
        <p:spPr>
          <a:xfrm>
            <a:off x="3038233" y="1969108"/>
            <a:ext cx="306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2</a:t>
            </a:r>
            <a:r>
              <a:rPr lang="pt-PT" sz="2400" b="1" baseline="300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nd</a:t>
            </a:r>
            <a:r>
              <a:rPr lang="pt-PT" sz="2400" b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iteration</a:t>
            </a:r>
          </a:p>
        </p:txBody>
      </p:sp>
    </p:spTree>
    <p:extLst>
      <p:ext uri="{BB962C8B-B14F-4D97-AF65-F5344CB8AC3E}">
        <p14:creationId xmlns:p14="http://schemas.microsoft.com/office/powerpoint/2010/main" val="1977784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RESULTS AND DISCUSSION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0DDC77-8ABA-4E6B-B396-60B049BE75A5}"/>
              </a:ext>
            </a:extLst>
          </p:cNvPr>
          <p:cNvSpPr txBox="1"/>
          <p:nvPr/>
        </p:nvSpPr>
        <p:spPr>
          <a:xfrm>
            <a:off x="-9241" y="1379267"/>
            <a:ext cx="9144000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-120">
                <a:solidFill>
                  <a:schemeClr val="bg1">
                    <a:lumMod val="75000"/>
                  </a:schemeClr>
                </a:solidFill>
                <a:latin typeface="Klavika Md" panose="02000000000000000000" pitchFamily="50" charset="0"/>
              </a:rPr>
              <a:t>Example of Optimized Thresholds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71947E30-AE20-4528-9BE1-9885D5F34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3053"/>
            <a:ext cx="9144000" cy="435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72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LIMITATIONS &amp; FUTURE RESEARCH</a:t>
            </a:r>
          </a:p>
        </p:txBody>
      </p:sp>
      <p:pic>
        <p:nvPicPr>
          <p:cNvPr id="7" name="Picture 2" descr="Rounded Corner Arrow Icons - Download Free Vector Icons | Noun Project">
            <a:extLst>
              <a:ext uri="{FF2B5EF4-FFF2-40B4-BE49-F238E27FC236}">
                <a16:creationId xmlns:a16="http://schemas.microsoft.com/office/drawing/2014/main" id="{B118E930-A74C-4E90-86FD-0FD00E0D9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20666" r="22594" b="20666"/>
          <a:stretch/>
        </p:blipFill>
        <p:spPr bwMode="auto">
          <a:xfrm>
            <a:off x="518374" y="1909823"/>
            <a:ext cx="498765" cy="52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A18B5D9-5474-4362-BF02-284436499FD8}"/>
              </a:ext>
            </a:extLst>
          </p:cNvPr>
          <p:cNvSpPr txBox="1"/>
          <p:nvPr/>
        </p:nvSpPr>
        <p:spPr>
          <a:xfrm>
            <a:off x="1487054" y="2493910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Reduce</a:t>
            </a:r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size</a:t>
            </a:r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(</a:t>
            </a:r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bracelet</a:t>
            </a:r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)</a:t>
            </a:r>
          </a:p>
          <a:p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Acquire</a:t>
            </a:r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more </a:t>
            </a:r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accurate</a:t>
            </a:r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sensors</a:t>
            </a:r>
            <a:endParaRPr lang="pt-PT" sz="240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979778D-4007-4110-B83A-646A14F31BFC}"/>
              </a:ext>
            </a:extLst>
          </p:cNvPr>
          <p:cNvSpPr txBox="1"/>
          <p:nvPr/>
        </p:nvSpPr>
        <p:spPr>
          <a:xfrm>
            <a:off x="1487054" y="4040235"/>
            <a:ext cx="5445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Use data </a:t>
            </a:r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from</a:t>
            </a:r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the</a:t>
            </a:r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3 </a:t>
            </a:r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sensors</a:t>
            </a:r>
            <a:endParaRPr lang="pt-PT" sz="240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  <a:p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Test</a:t>
            </a:r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on</a:t>
            </a:r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multiple patients </a:t>
            </a:r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with</a:t>
            </a:r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epilepsy</a:t>
            </a:r>
            <a:endParaRPr lang="pt-PT" sz="240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EDC9B59-C130-442C-B8F9-612B472D0448}"/>
              </a:ext>
            </a:extLst>
          </p:cNvPr>
          <p:cNvSpPr txBox="1"/>
          <p:nvPr/>
        </p:nvSpPr>
        <p:spPr>
          <a:xfrm>
            <a:off x="1073412" y="1879828"/>
            <a:ext cx="213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err="1">
                <a:solidFill>
                  <a:schemeClr val="bg1">
                    <a:lumMod val="65000"/>
                  </a:schemeClr>
                </a:solidFill>
                <a:latin typeface="Klavika Md" panose="02000000000000000000" pitchFamily="50" charset="0"/>
              </a:rPr>
              <a:t>Prototype</a:t>
            </a:r>
            <a:endParaRPr lang="pt-PT" sz="3200">
              <a:solidFill>
                <a:schemeClr val="bg1">
                  <a:lumMod val="65000"/>
                </a:schemeClr>
              </a:solidFill>
              <a:latin typeface="Klavika Md" panose="02000000000000000000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92F097-5F87-498B-9BA0-58F40694399D}"/>
              </a:ext>
            </a:extLst>
          </p:cNvPr>
          <p:cNvSpPr txBox="1"/>
          <p:nvPr/>
        </p:nvSpPr>
        <p:spPr>
          <a:xfrm>
            <a:off x="1073412" y="3390270"/>
            <a:ext cx="213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err="1">
                <a:solidFill>
                  <a:schemeClr val="bg1">
                    <a:lumMod val="65000"/>
                  </a:schemeClr>
                </a:solidFill>
                <a:latin typeface="Klavika Md" panose="02000000000000000000" pitchFamily="50" charset="0"/>
              </a:rPr>
              <a:t>Detection</a:t>
            </a:r>
            <a:endParaRPr lang="pt-PT" sz="3200">
              <a:solidFill>
                <a:schemeClr val="bg1">
                  <a:lumMod val="65000"/>
                </a:schemeClr>
              </a:solidFill>
              <a:latin typeface="Klavika Md" panose="02000000000000000000" pitchFamily="50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7978A66-E5E9-4854-8D9C-BF1F7A9F1066}"/>
              </a:ext>
            </a:extLst>
          </p:cNvPr>
          <p:cNvSpPr txBox="1"/>
          <p:nvPr/>
        </p:nvSpPr>
        <p:spPr>
          <a:xfrm>
            <a:off x="1073412" y="4900712"/>
            <a:ext cx="5287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>
                <a:solidFill>
                  <a:schemeClr val="bg1">
                    <a:lumMod val="65000"/>
                  </a:schemeClr>
                </a:solidFill>
                <a:latin typeface="Klavika Md" panose="02000000000000000000" pitchFamily="50" charset="0"/>
              </a:rPr>
              <a:t>Wireless </a:t>
            </a:r>
            <a:r>
              <a:rPr lang="pt-PT" sz="3200" err="1">
                <a:solidFill>
                  <a:schemeClr val="bg1">
                    <a:lumMod val="65000"/>
                  </a:schemeClr>
                </a:solidFill>
                <a:latin typeface="Klavika Md" panose="02000000000000000000" pitchFamily="50" charset="0"/>
              </a:rPr>
              <a:t>Connection</a:t>
            </a:r>
            <a:endParaRPr lang="pt-PT" sz="3200">
              <a:solidFill>
                <a:schemeClr val="bg1">
                  <a:lumMod val="65000"/>
                </a:schemeClr>
              </a:solidFill>
              <a:latin typeface="Klavika Md" panose="02000000000000000000" pitchFamily="50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6C5955F-90CB-4E12-ABA9-31A0A2A25580}"/>
              </a:ext>
            </a:extLst>
          </p:cNvPr>
          <p:cNvSpPr txBox="1"/>
          <p:nvPr/>
        </p:nvSpPr>
        <p:spPr>
          <a:xfrm>
            <a:off x="1487054" y="5514967"/>
            <a:ext cx="4414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Improve WiFi speed</a:t>
            </a:r>
          </a:p>
          <a:p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Optimize</a:t>
            </a:r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Python</a:t>
            </a:r>
            <a:r>
              <a:rPr lang="pt-PT" sz="240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code</a:t>
            </a:r>
            <a:endParaRPr lang="pt-PT" sz="240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pic>
        <p:nvPicPr>
          <p:cNvPr id="12" name="Picture 2" descr="Rounded Corner Arrow Icons - Download Free Vector Icons | Noun Project">
            <a:extLst>
              <a:ext uri="{FF2B5EF4-FFF2-40B4-BE49-F238E27FC236}">
                <a16:creationId xmlns:a16="http://schemas.microsoft.com/office/drawing/2014/main" id="{D15E183A-5278-408E-AB49-BA6AFBC87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20666" r="22594" b="20666"/>
          <a:stretch/>
        </p:blipFill>
        <p:spPr bwMode="auto">
          <a:xfrm>
            <a:off x="518373" y="3420265"/>
            <a:ext cx="498765" cy="52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ounded Corner Arrow Icons - Download Free Vector Icons | Noun Project">
            <a:extLst>
              <a:ext uri="{FF2B5EF4-FFF2-40B4-BE49-F238E27FC236}">
                <a16:creationId xmlns:a16="http://schemas.microsoft.com/office/drawing/2014/main" id="{DF54E583-916B-46F4-B398-E29C8D68C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20666" r="22594" b="20666"/>
          <a:stretch/>
        </p:blipFill>
        <p:spPr bwMode="auto">
          <a:xfrm>
            <a:off x="518372" y="4930707"/>
            <a:ext cx="498765" cy="52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803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LIMITATIONS &amp; FUTURE RESEARCH</a:t>
            </a:r>
          </a:p>
        </p:txBody>
      </p:sp>
      <p:pic>
        <p:nvPicPr>
          <p:cNvPr id="6" name="Picture 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212FB457-1FB1-428D-B052-2F2789583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1" y="2578648"/>
            <a:ext cx="7658796" cy="427935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0EECB4-FD1D-4567-AD11-15986F721EAB}"/>
              </a:ext>
            </a:extLst>
          </p:cNvPr>
          <p:cNvCxnSpPr>
            <a:cxnSpLocks/>
          </p:cNvCxnSpPr>
          <p:nvPr/>
        </p:nvCxnSpPr>
        <p:spPr>
          <a:xfrm flipH="1">
            <a:off x="5073458" y="3024962"/>
            <a:ext cx="93965" cy="172739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30186F5-0A9A-404D-8C26-6D77A8CB8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58" y="2246501"/>
            <a:ext cx="673440" cy="826307"/>
          </a:xfrm>
          <a:prstGeom prst="rect">
            <a:avLst/>
          </a:prstGeom>
        </p:spPr>
      </p:pic>
      <p:sp>
        <p:nvSpPr>
          <p:cNvPr id="19" name="CaixaDeTexto 2">
            <a:extLst>
              <a:ext uri="{FF2B5EF4-FFF2-40B4-BE49-F238E27FC236}">
                <a16:creationId xmlns:a16="http://schemas.microsoft.com/office/drawing/2014/main" id="{04281D09-9D43-4DD1-9841-6E6AFADE5FA0}"/>
              </a:ext>
            </a:extLst>
          </p:cNvPr>
          <p:cNvSpPr txBox="1"/>
          <p:nvPr/>
        </p:nvSpPr>
        <p:spPr>
          <a:xfrm>
            <a:off x="5460725" y="1842205"/>
            <a:ext cx="368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>
                <a:solidFill>
                  <a:schemeClr val="bg1">
                    <a:lumMod val="65000"/>
                  </a:schemeClr>
                </a:solidFill>
                <a:latin typeface="Klavika Md" panose="02000000000000000000" pitchFamily="50" charset="0"/>
              </a:rPr>
              <a:t>Servers storing data and performing job submissions (e.g. Sweden)</a:t>
            </a:r>
          </a:p>
        </p:txBody>
      </p:sp>
      <p:pic>
        <p:nvPicPr>
          <p:cNvPr id="20" name="Imagem 2">
            <a:extLst>
              <a:ext uri="{FF2B5EF4-FFF2-40B4-BE49-F238E27FC236}">
                <a16:creationId xmlns:a16="http://schemas.microsoft.com/office/drawing/2014/main" id="{8D51FDB8-503B-4AB5-9C71-096B7125CB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06" y="3520168"/>
            <a:ext cx="598466" cy="328917"/>
          </a:xfrm>
          <a:prstGeom prst="rect">
            <a:avLst/>
          </a:prstGeom>
        </p:spPr>
      </p:pic>
      <p:pic>
        <p:nvPicPr>
          <p:cNvPr id="21" name="Imagem 2">
            <a:extLst>
              <a:ext uri="{FF2B5EF4-FFF2-40B4-BE49-F238E27FC236}">
                <a16:creationId xmlns:a16="http://schemas.microsoft.com/office/drawing/2014/main" id="{8272C9A6-FB01-414C-AECF-89F63DFF76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64" y="4681209"/>
            <a:ext cx="598466" cy="328917"/>
          </a:xfrm>
          <a:prstGeom prst="rect">
            <a:avLst/>
          </a:prstGeom>
        </p:spPr>
      </p:pic>
      <p:pic>
        <p:nvPicPr>
          <p:cNvPr id="22" name="Imagem 2">
            <a:extLst>
              <a:ext uri="{FF2B5EF4-FFF2-40B4-BE49-F238E27FC236}">
                <a16:creationId xmlns:a16="http://schemas.microsoft.com/office/drawing/2014/main" id="{BEB03F47-D721-43A2-A909-0CDB0D124E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268" y="4174390"/>
            <a:ext cx="598466" cy="328917"/>
          </a:xfrm>
          <a:prstGeom prst="rect">
            <a:avLst/>
          </a:prstGeom>
        </p:spPr>
      </p:pic>
      <p:pic>
        <p:nvPicPr>
          <p:cNvPr id="23" name="Imagem 2">
            <a:extLst>
              <a:ext uri="{FF2B5EF4-FFF2-40B4-BE49-F238E27FC236}">
                <a16:creationId xmlns:a16="http://schemas.microsoft.com/office/drawing/2014/main" id="{87B28313-355E-4525-860B-2A12012EF2E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449" y="3570436"/>
            <a:ext cx="598466" cy="32891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A9FFD8-834B-4A20-8ED4-2E852F77F256}"/>
              </a:ext>
            </a:extLst>
          </p:cNvPr>
          <p:cNvCxnSpPr/>
          <p:nvPr/>
        </p:nvCxnSpPr>
        <p:spPr>
          <a:xfrm flipV="1">
            <a:off x="3200400" y="3264195"/>
            <a:ext cx="1743740" cy="420431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8EBAEE-44D8-4A29-96D6-B5949B7DBCAE}"/>
              </a:ext>
            </a:extLst>
          </p:cNvPr>
          <p:cNvCxnSpPr>
            <a:cxnSpLocks/>
          </p:cNvCxnSpPr>
          <p:nvPr/>
        </p:nvCxnSpPr>
        <p:spPr>
          <a:xfrm flipH="1">
            <a:off x="3193493" y="3176549"/>
            <a:ext cx="1750647" cy="42109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A0CDC8F-5065-49CD-ACF0-BB52040EBD66}"/>
              </a:ext>
            </a:extLst>
          </p:cNvPr>
          <p:cNvCxnSpPr>
            <a:cxnSpLocks/>
          </p:cNvCxnSpPr>
          <p:nvPr/>
        </p:nvCxnSpPr>
        <p:spPr>
          <a:xfrm flipV="1">
            <a:off x="3859437" y="3404955"/>
            <a:ext cx="1159131" cy="116971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565C26B-3FB5-45C7-8500-E821B829440C}"/>
              </a:ext>
            </a:extLst>
          </p:cNvPr>
          <p:cNvCxnSpPr>
            <a:cxnSpLocks/>
          </p:cNvCxnSpPr>
          <p:nvPr/>
        </p:nvCxnSpPr>
        <p:spPr>
          <a:xfrm flipH="1">
            <a:off x="3852531" y="3329549"/>
            <a:ext cx="1134140" cy="115813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71C8B3-F5D3-4DFC-A2C5-F1FE58847328}"/>
              </a:ext>
            </a:extLst>
          </p:cNvPr>
          <p:cNvCxnSpPr>
            <a:cxnSpLocks/>
          </p:cNvCxnSpPr>
          <p:nvPr/>
        </p:nvCxnSpPr>
        <p:spPr>
          <a:xfrm flipV="1">
            <a:off x="5097287" y="3377219"/>
            <a:ext cx="28561" cy="81279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D2096D1-D5D0-4877-AFF2-9068953353A0}"/>
              </a:ext>
            </a:extLst>
          </p:cNvPr>
          <p:cNvCxnSpPr>
            <a:cxnSpLocks/>
          </p:cNvCxnSpPr>
          <p:nvPr/>
        </p:nvCxnSpPr>
        <p:spPr>
          <a:xfrm flipH="1">
            <a:off x="5022459" y="3515296"/>
            <a:ext cx="35468" cy="64655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C54ECD-6D43-48B4-9983-1A918E259094}"/>
              </a:ext>
            </a:extLst>
          </p:cNvPr>
          <p:cNvCxnSpPr>
            <a:cxnSpLocks/>
          </p:cNvCxnSpPr>
          <p:nvPr/>
        </p:nvCxnSpPr>
        <p:spPr>
          <a:xfrm flipH="1" flipV="1">
            <a:off x="5294025" y="3404955"/>
            <a:ext cx="1264447" cy="23404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E1898B6-F811-410D-944F-9188F3E07036}"/>
              </a:ext>
            </a:extLst>
          </p:cNvPr>
          <p:cNvCxnSpPr>
            <a:cxnSpLocks/>
          </p:cNvCxnSpPr>
          <p:nvPr/>
        </p:nvCxnSpPr>
        <p:spPr>
          <a:xfrm>
            <a:off x="5319954" y="3324249"/>
            <a:ext cx="1186903" cy="23362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CaixaDeTexto 2">
            <a:extLst>
              <a:ext uri="{FF2B5EF4-FFF2-40B4-BE49-F238E27FC236}">
                <a16:creationId xmlns:a16="http://schemas.microsoft.com/office/drawing/2014/main" id="{29D55E29-FE22-47F3-BD4E-0BD7898EFBE2}"/>
              </a:ext>
            </a:extLst>
          </p:cNvPr>
          <p:cNvSpPr txBox="1"/>
          <p:nvPr/>
        </p:nvSpPr>
        <p:spPr>
          <a:xfrm>
            <a:off x="176162" y="2193979"/>
            <a:ext cx="368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>
                <a:solidFill>
                  <a:schemeClr val="bg1">
                    <a:lumMod val="65000"/>
                  </a:schemeClr>
                </a:solidFill>
                <a:latin typeface="Klavika Md" panose="02000000000000000000" pitchFamily="50" charset="0"/>
              </a:rPr>
              <a:t>Multiple epileptic patients around the world</a:t>
            </a:r>
          </a:p>
        </p:txBody>
      </p:sp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C11ADB50-9045-4060-91BB-4726E44626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96" y="2024952"/>
            <a:ext cx="388088" cy="38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06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CIRCUIT ASSEMBLY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316090-5246-44F7-A8D3-37F403B50F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81" y="2423819"/>
            <a:ext cx="4572638" cy="332469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B35E0DB-8D10-4F18-B3F3-BFD6B1237BA6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Prototype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764C4E-95F3-49AB-9820-39FE502B6E14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948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3468B4EF-BB59-4A17-A24D-3A19AE10329D}"/>
              </a:ext>
            </a:extLst>
          </p:cNvPr>
          <p:cNvSpPr txBox="1"/>
          <p:nvPr/>
        </p:nvSpPr>
        <p:spPr>
          <a:xfrm>
            <a:off x="0" y="677025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EPILEPSY SEIZURE DETECTION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EF9BEC3-79FC-435C-91F9-DAE171D7420D}"/>
              </a:ext>
            </a:extLst>
          </p:cNvPr>
          <p:cNvSpPr txBox="1"/>
          <p:nvPr/>
        </p:nvSpPr>
        <p:spPr>
          <a:xfrm>
            <a:off x="0" y="155609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90">
                <a:solidFill>
                  <a:srgbClr val="4D575D"/>
                </a:solidFill>
                <a:latin typeface="Klavika Lt" panose="02000000000000000000" pitchFamily="50" charset="0"/>
              </a:rPr>
              <a:t> A Wearable Prototype for Patient Monitoring and Clinical Research</a:t>
            </a:r>
            <a:endParaRPr lang="pt-PT" spc="90">
              <a:solidFill>
                <a:srgbClr val="4D575D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1C947D-3B2B-4A61-A678-84002B9690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06" y="2099248"/>
            <a:ext cx="6917620" cy="38019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812F1C6-AEAE-4C6D-98E7-940E6CAFC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175" y="2701095"/>
            <a:ext cx="885413" cy="34946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D7894-6769-4411-B61F-5569FAA970CC}"/>
              </a:ext>
            </a:extLst>
          </p:cNvPr>
          <p:cNvSpPr txBox="1"/>
          <p:nvPr/>
        </p:nvSpPr>
        <p:spPr>
          <a:xfrm>
            <a:off x="-1" y="192099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Klavika Lt" panose="02000000000000000000" pitchFamily="50" charset="0"/>
              </a:rPr>
              <a:t>      </a:t>
            </a:r>
            <a:r>
              <a:rPr lang="en-US" sz="1600">
                <a:solidFill>
                  <a:srgbClr val="4D575D"/>
                </a:solidFill>
                <a:latin typeface="Klavika Lt" panose="02000000000000000000" pitchFamily="50" charset="0"/>
              </a:rPr>
              <a:t>89794 | Diogo Vieira           Afonso Ferreira | 86689</a:t>
            </a:r>
            <a:endParaRPr lang="pt-PT">
              <a:solidFill>
                <a:srgbClr val="4D57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162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GLOVE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316090-5246-44F7-A8D3-37F403B50F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66" y="2423820"/>
            <a:ext cx="4572638" cy="3324690"/>
          </a:xfrm>
          <a:prstGeom prst="rect">
            <a:avLst/>
          </a:prstGeom>
        </p:spPr>
      </p:pic>
      <p:pic>
        <p:nvPicPr>
          <p:cNvPr id="4" name="Imagem 3" descr="Uma imagem com luvas, pés, cabedal&#10;&#10;Descrição gerada automaticamente">
            <a:extLst>
              <a:ext uri="{FF2B5EF4-FFF2-40B4-BE49-F238E27FC236}">
                <a16:creationId xmlns:a16="http://schemas.microsoft.com/office/drawing/2014/main" id="{18F26245-5308-4BEF-8806-C06CFB483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97219" y="2822203"/>
            <a:ext cx="3410323" cy="244229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B6315D-59CF-4C2A-ABF1-34E767262B3F}"/>
              </a:ext>
            </a:extLst>
          </p:cNvPr>
          <p:cNvSpPr/>
          <p:nvPr/>
        </p:nvSpPr>
        <p:spPr>
          <a:xfrm>
            <a:off x="756266" y="2409531"/>
            <a:ext cx="920134" cy="910883"/>
          </a:xfrm>
          <a:prstGeom prst="ellipse">
            <a:avLst/>
          </a:prstGeom>
          <a:noFill/>
          <a:ln w="762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Duplo semicírculo 8">
            <a:extLst>
              <a:ext uri="{FF2B5EF4-FFF2-40B4-BE49-F238E27FC236}">
                <a16:creationId xmlns:a16="http://schemas.microsoft.com/office/drawing/2014/main" id="{ABF08051-272E-483E-9953-3E02533AFAC4}"/>
              </a:ext>
            </a:extLst>
          </p:cNvPr>
          <p:cNvSpPr/>
          <p:nvPr/>
        </p:nvSpPr>
        <p:spPr>
          <a:xfrm rot="5685528">
            <a:off x="3978574" y="2604433"/>
            <a:ext cx="548414" cy="547200"/>
          </a:xfrm>
          <a:prstGeom prst="blockArc">
            <a:avLst>
              <a:gd name="adj1" fmla="val 9174872"/>
              <a:gd name="adj2" fmla="val 1465484"/>
              <a:gd name="adj3" fmla="val 0"/>
            </a:avLst>
          </a:prstGeom>
          <a:noFill/>
          <a:ln w="762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2" name="Duplo semicírculo 11">
            <a:extLst>
              <a:ext uri="{FF2B5EF4-FFF2-40B4-BE49-F238E27FC236}">
                <a16:creationId xmlns:a16="http://schemas.microsoft.com/office/drawing/2014/main" id="{4C3306C8-A5FD-4058-981E-ECCB6314448C}"/>
              </a:ext>
            </a:extLst>
          </p:cNvPr>
          <p:cNvSpPr/>
          <p:nvPr/>
        </p:nvSpPr>
        <p:spPr>
          <a:xfrm rot="15914472" flipH="1">
            <a:off x="2902451" y="2604433"/>
            <a:ext cx="548414" cy="547200"/>
          </a:xfrm>
          <a:prstGeom prst="blockArc">
            <a:avLst>
              <a:gd name="adj1" fmla="val 9174872"/>
              <a:gd name="adj2" fmla="val 1465484"/>
              <a:gd name="adj3" fmla="val 0"/>
            </a:avLst>
          </a:prstGeom>
          <a:noFill/>
          <a:ln w="762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EA10DC49-0D83-43D5-B1C1-EAA54C1B8844}"/>
              </a:ext>
            </a:extLst>
          </p:cNvPr>
          <p:cNvCxnSpPr>
            <a:cxnSpLocks/>
          </p:cNvCxnSpPr>
          <p:nvPr/>
        </p:nvCxnSpPr>
        <p:spPr>
          <a:xfrm>
            <a:off x="3280777" y="2631642"/>
            <a:ext cx="867885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870950D5-CD77-4732-8C08-71657BC20521}"/>
              </a:ext>
            </a:extLst>
          </p:cNvPr>
          <p:cNvCxnSpPr>
            <a:cxnSpLocks/>
          </p:cNvCxnSpPr>
          <p:nvPr/>
        </p:nvCxnSpPr>
        <p:spPr>
          <a:xfrm>
            <a:off x="3368880" y="3115037"/>
            <a:ext cx="738774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47B3BED-EAEE-495D-9633-D635E6D6548C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Prototype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8D6515-A408-400D-80C0-BB745265DF01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822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BRACELET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316090-5246-44F7-A8D3-37F403B50F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66" y="2423820"/>
            <a:ext cx="4572638" cy="332469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BCEF8F8-4860-47F7-9C0E-8E2D005EA1C3}"/>
              </a:ext>
            </a:extLst>
          </p:cNvPr>
          <p:cNvSpPr/>
          <p:nvPr/>
        </p:nvSpPr>
        <p:spPr>
          <a:xfrm>
            <a:off x="1852612" y="2414296"/>
            <a:ext cx="912019" cy="922788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Imagem 10" descr="Uma imagem com texto, caso&#10;&#10;Descrição gerada automaticamente">
            <a:extLst>
              <a:ext uri="{FF2B5EF4-FFF2-40B4-BE49-F238E27FC236}">
                <a16:creationId xmlns:a16="http://schemas.microsoft.com/office/drawing/2014/main" id="{93969B49-CC7F-499D-AF44-A659793C0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357" y="2332819"/>
            <a:ext cx="2503173" cy="107594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E9CC747-00CB-4344-A442-35E724348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527" y="3526393"/>
            <a:ext cx="2365003" cy="2222117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179432-33ED-4E89-BEC6-CEE6936F4844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Prototype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E76F4A-09C1-4E23-B5E1-FA46A6B14493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537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MICROCONTROLLER &amp; FIRMWARE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316090-5246-44F7-A8D3-37F403B50F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66" y="2423820"/>
            <a:ext cx="4572638" cy="332469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BCEF8F8-4860-47F7-9C0E-8E2D005EA1C3}"/>
              </a:ext>
            </a:extLst>
          </p:cNvPr>
          <p:cNvSpPr/>
          <p:nvPr/>
        </p:nvSpPr>
        <p:spPr>
          <a:xfrm>
            <a:off x="756266" y="4152900"/>
            <a:ext cx="3772872" cy="1595609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 descr="Uma imagem com colorido&#10;&#10;Descrição gerada automaticamente">
            <a:extLst>
              <a:ext uri="{FF2B5EF4-FFF2-40B4-BE49-F238E27FC236}">
                <a16:creationId xmlns:a16="http://schemas.microsoft.com/office/drawing/2014/main" id="{E82099E7-9254-48CF-993B-FA712979D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92288" y="3115918"/>
            <a:ext cx="3303003" cy="196218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8F96F65-6862-4C21-A44C-004143588995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Prototype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AF0A63-7AA9-4B40-A71E-03DB4475B586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42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 err="1">
                <a:solidFill>
                  <a:srgbClr val="C00000"/>
                </a:solidFill>
                <a:latin typeface="Klavika Md" panose="02000000000000000000" pitchFamily="50" charset="0"/>
              </a:rPr>
              <a:t>WiFi</a:t>
            </a: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/FIREBASE CONNECTION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316090-5246-44F7-A8D3-37F403B50F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66" y="2423820"/>
            <a:ext cx="4572638" cy="332469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BCEF8F8-4860-47F7-9C0E-8E2D005EA1C3}"/>
              </a:ext>
            </a:extLst>
          </p:cNvPr>
          <p:cNvSpPr/>
          <p:nvPr/>
        </p:nvSpPr>
        <p:spPr>
          <a:xfrm>
            <a:off x="889000" y="5184775"/>
            <a:ext cx="428625" cy="447675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E50241D-9CB8-4C57-BA0D-38A9A17ED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384" y="2880512"/>
            <a:ext cx="3023643" cy="2620234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A35789A-2B1E-4527-89FB-9F70B895A1AD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Prototype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ABC894-1670-40C3-A31A-9D41077601CA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60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>
                <a:solidFill>
                  <a:srgbClr val="C00000"/>
                </a:solidFill>
                <a:latin typeface="Klavika Md" panose="02000000000000000000" pitchFamily="50" charset="0"/>
              </a:rPr>
              <a:t>SEIZURE DETECTION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316090-5246-44F7-A8D3-37F403B50F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66" y="2423820"/>
            <a:ext cx="4572638" cy="332469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BCEF8F8-4860-47F7-9C0E-8E2D005EA1C3}"/>
              </a:ext>
            </a:extLst>
          </p:cNvPr>
          <p:cNvSpPr/>
          <p:nvPr/>
        </p:nvSpPr>
        <p:spPr>
          <a:xfrm>
            <a:off x="889000" y="4788535"/>
            <a:ext cx="428625" cy="447675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5" name="Imagem 14" descr="Uma imagem com chicote&#10;&#10;Descrição gerada automaticamente">
            <a:extLst>
              <a:ext uri="{FF2B5EF4-FFF2-40B4-BE49-F238E27FC236}">
                <a16:creationId xmlns:a16="http://schemas.microsoft.com/office/drawing/2014/main" id="{E186F738-F5CD-441A-8D72-49AC116760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36"/>
          <a:stretch/>
        </p:blipFill>
        <p:spPr>
          <a:xfrm rot="5400000">
            <a:off x="5267282" y="2990040"/>
            <a:ext cx="3626369" cy="2614533"/>
          </a:xfrm>
          <a:prstGeom prst="rect">
            <a:avLst/>
          </a:prstGeom>
        </p:spPr>
      </p:pic>
      <p:pic>
        <p:nvPicPr>
          <p:cNvPr id="18" name="Picture 2" descr="Rounded Corner Arrow Icons - Download Free Vector Icons | Noun Project">
            <a:extLst>
              <a:ext uri="{FF2B5EF4-FFF2-40B4-BE49-F238E27FC236}">
                <a16:creationId xmlns:a16="http://schemas.microsoft.com/office/drawing/2014/main" id="{C00AF18B-8192-4BB1-BFBD-8229A47AE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20666" r="22594" b="20666"/>
          <a:stretch/>
        </p:blipFill>
        <p:spPr bwMode="auto">
          <a:xfrm>
            <a:off x="5680836" y="4942064"/>
            <a:ext cx="559120" cy="58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D6E2CA-58CF-4FCA-898C-5823362B5632}"/>
              </a:ext>
            </a:extLst>
          </p:cNvPr>
          <p:cNvSpPr txBox="1">
            <a:spLocks/>
          </p:cNvSpPr>
          <p:nvPr/>
        </p:nvSpPr>
        <p:spPr>
          <a:xfrm>
            <a:off x="3147938" y="181305"/>
            <a:ext cx="2848124" cy="5052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kern="1200" spc="-120" dirty="0" smtClean="0">
                <a:solidFill>
                  <a:srgbClr val="860000"/>
                </a:solidFill>
                <a:latin typeface="Klavika Md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>
                <a:solidFill>
                  <a:schemeClr val="tx1">
                    <a:lumMod val="75000"/>
                    <a:lumOff val="25000"/>
                  </a:schemeClr>
                </a:solidFill>
              </a:rPr>
              <a:t>Prototype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9D6983-90EB-44B6-B1ED-59AB0E41201F}"/>
              </a:ext>
            </a:extLst>
          </p:cNvPr>
          <p:cNvCxnSpPr>
            <a:cxnSpLocks/>
          </p:cNvCxnSpPr>
          <p:nvPr/>
        </p:nvCxnSpPr>
        <p:spPr>
          <a:xfrm>
            <a:off x="3147938" y="758945"/>
            <a:ext cx="284812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1313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99EF64439B3CB4190A6FA742711F20B" ma:contentTypeVersion="14" ma:contentTypeDescription="Criar um novo documento." ma:contentTypeScope="" ma:versionID="fa209ecb4fe3c4ed55c69e39eb03488a">
  <xsd:schema xmlns:xsd="http://www.w3.org/2001/XMLSchema" xmlns:xs="http://www.w3.org/2001/XMLSchema" xmlns:p="http://schemas.microsoft.com/office/2006/metadata/properties" xmlns:ns3="85898e84-99fd-4de3-beb3-1e46b5a7d954" xmlns:ns4="c58e42fc-14ce-432f-ad21-65f032de660b" targetNamespace="http://schemas.microsoft.com/office/2006/metadata/properties" ma:root="true" ma:fieldsID="c745f6294129803ee288d6cd63b4acaf" ns3:_="" ns4:_="">
    <xsd:import namespace="85898e84-99fd-4de3-beb3-1e46b5a7d954"/>
    <xsd:import namespace="c58e42fc-14ce-432f-ad21-65f032de66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898e84-99fd-4de3-beb3-1e46b5a7d9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8e42fc-14ce-432f-ad21-65f032de660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ash de Sugestão de Partilh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D94586-FFA3-4949-9E0D-0CEA86D07E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898e84-99fd-4de3-beb3-1e46b5a7d954"/>
    <ds:schemaRef ds:uri="c58e42fc-14ce-432f-ad21-65f032de66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047ADE-86EF-4002-93D7-9EED55F8EC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50472F-561E-42ED-A3EC-76CA91D240E2}">
  <ds:schemaRefs>
    <ds:schemaRef ds:uri="http://purl.org/dc/dcmitype/"/>
    <ds:schemaRef ds:uri="85898e84-99fd-4de3-beb3-1e46b5a7d954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c58e42fc-14ce-432f-ad21-65f032de660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1619</TotalTime>
  <Words>1251</Words>
  <Application>Microsoft Office PowerPoint</Application>
  <PresentationFormat>On-screen Show (4:3)</PresentationFormat>
  <Paragraphs>456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Klavika Lt</vt:lpstr>
      <vt:lpstr>Klavika Md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Diogo Vieira</dc:creator>
  <cp:lastModifiedBy>Afonso Fortes Raposo Ferreira</cp:lastModifiedBy>
  <cp:revision>67</cp:revision>
  <dcterms:created xsi:type="dcterms:W3CDTF">2021-06-18T19:41:49Z</dcterms:created>
  <dcterms:modified xsi:type="dcterms:W3CDTF">2021-06-24T17:19:43Z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0x010100799EF64439B3CB4190A6FA742711F20B</vt:lpwstr>
  </property>
</Properties>
</file>